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33" r:id="rId3"/>
    <p:sldId id="365" r:id="rId4"/>
    <p:sldId id="366" r:id="rId5"/>
    <p:sldId id="334" r:id="rId6"/>
    <p:sldId id="335" r:id="rId7"/>
    <p:sldId id="336" r:id="rId8"/>
    <p:sldId id="337" r:id="rId9"/>
    <p:sldId id="338" r:id="rId10"/>
    <p:sldId id="340" r:id="rId11"/>
    <p:sldId id="341" r:id="rId12"/>
    <p:sldId id="342" r:id="rId13"/>
    <p:sldId id="344" r:id="rId14"/>
    <p:sldId id="345" r:id="rId15"/>
    <p:sldId id="353" r:id="rId16"/>
    <p:sldId id="354" r:id="rId17"/>
    <p:sldId id="355" r:id="rId18"/>
    <p:sldId id="356" r:id="rId19"/>
    <p:sldId id="364" r:id="rId20"/>
    <p:sldId id="361" r:id="rId21"/>
    <p:sldId id="363" r:id="rId22"/>
    <p:sldId id="359"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8" autoAdjust="0"/>
  </p:normalViewPr>
  <p:slideViewPr>
    <p:cSldViewPr>
      <p:cViewPr varScale="1">
        <p:scale>
          <a:sx n="78" d="100"/>
          <a:sy n="78" d="100"/>
        </p:scale>
        <p:origin x="850"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55C3A920-1FBA-40A9-B175-737FF52D514F}" type="datetimeFigureOut">
              <a:rPr lang="en-US" smtClean="0"/>
              <a:pPr/>
              <a:t>4/22/2024</a:t>
            </a:fld>
            <a:endParaRPr lang="en-US" dirty="0"/>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12761501-E3A4-4552-8173-C23411385B8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61501-E3A4-4552-8173-C23411385B8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457944" cy="6524244"/>
          </a:xfrm>
          <a:prstGeom prst="rect">
            <a:avLst/>
          </a:prstGeom>
        </p:spPr>
      </p:pic>
      <p:sp>
        <p:nvSpPr>
          <p:cNvPr id="17" name="bg object 17"/>
          <p:cNvSpPr/>
          <p:nvPr/>
        </p:nvSpPr>
        <p:spPr>
          <a:xfrm>
            <a:off x="12027407" y="0"/>
            <a:ext cx="165100" cy="6858000"/>
          </a:xfrm>
          <a:custGeom>
            <a:avLst/>
            <a:gdLst/>
            <a:ahLst/>
            <a:cxnLst/>
            <a:rect l="l" t="t" r="r" b="b"/>
            <a:pathLst>
              <a:path w="165100" h="6858000">
                <a:moveTo>
                  <a:pt x="164592" y="0"/>
                </a:moveTo>
                <a:lnTo>
                  <a:pt x="0" y="0"/>
                </a:lnTo>
                <a:lnTo>
                  <a:pt x="0" y="6858000"/>
                </a:lnTo>
                <a:lnTo>
                  <a:pt x="164592" y="6858000"/>
                </a:lnTo>
                <a:lnTo>
                  <a:pt x="164592" y="0"/>
                </a:lnTo>
                <a:close/>
              </a:path>
            </a:pathLst>
          </a:custGeom>
          <a:solidFill>
            <a:srgbClr val="00317C"/>
          </a:solidFill>
        </p:spPr>
        <p:txBody>
          <a:bodyPr wrap="square" lIns="0" tIns="0" rIns="0" bIns="0" rtlCol="0"/>
          <a:lstStyle/>
          <a:p>
            <a:endParaRPr dirty="0"/>
          </a:p>
        </p:txBody>
      </p:sp>
      <p:sp>
        <p:nvSpPr>
          <p:cNvPr id="18" name="bg object 18"/>
          <p:cNvSpPr/>
          <p:nvPr/>
        </p:nvSpPr>
        <p:spPr>
          <a:xfrm>
            <a:off x="12027408" y="0"/>
            <a:ext cx="165100" cy="6858000"/>
          </a:xfrm>
          <a:custGeom>
            <a:avLst/>
            <a:gdLst/>
            <a:ahLst/>
            <a:cxnLst/>
            <a:rect l="l" t="t" r="r" b="b"/>
            <a:pathLst>
              <a:path w="165100" h="6858000">
                <a:moveTo>
                  <a:pt x="164592" y="0"/>
                </a:moveTo>
                <a:lnTo>
                  <a:pt x="152400" y="0"/>
                </a:lnTo>
                <a:lnTo>
                  <a:pt x="152400" y="12192"/>
                </a:lnTo>
                <a:lnTo>
                  <a:pt x="152400" y="6845808"/>
                </a:lnTo>
                <a:lnTo>
                  <a:pt x="12192" y="6845808"/>
                </a:lnTo>
                <a:lnTo>
                  <a:pt x="12192" y="12192"/>
                </a:lnTo>
                <a:lnTo>
                  <a:pt x="152400" y="12192"/>
                </a:lnTo>
                <a:lnTo>
                  <a:pt x="152400" y="0"/>
                </a:lnTo>
                <a:lnTo>
                  <a:pt x="12192" y="0"/>
                </a:lnTo>
                <a:lnTo>
                  <a:pt x="0" y="0"/>
                </a:lnTo>
                <a:lnTo>
                  <a:pt x="0" y="12192"/>
                </a:lnTo>
                <a:lnTo>
                  <a:pt x="0" y="6845808"/>
                </a:lnTo>
                <a:lnTo>
                  <a:pt x="0" y="6858000"/>
                </a:lnTo>
                <a:lnTo>
                  <a:pt x="12192" y="6858000"/>
                </a:lnTo>
                <a:lnTo>
                  <a:pt x="152400" y="6858000"/>
                </a:lnTo>
                <a:lnTo>
                  <a:pt x="164592" y="6858000"/>
                </a:lnTo>
                <a:lnTo>
                  <a:pt x="164592" y="6845808"/>
                </a:lnTo>
                <a:lnTo>
                  <a:pt x="164592" y="12192"/>
                </a:lnTo>
                <a:lnTo>
                  <a:pt x="164592" y="0"/>
                </a:lnTo>
                <a:close/>
              </a:path>
            </a:pathLst>
          </a:custGeom>
          <a:solidFill>
            <a:srgbClr val="085091"/>
          </a:solidFill>
        </p:spPr>
        <p:txBody>
          <a:bodyPr wrap="square" lIns="0" tIns="0" rIns="0" bIns="0" rtlCol="0"/>
          <a:lstStyle/>
          <a:p>
            <a:endParaRPr dirty="0"/>
          </a:p>
        </p:txBody>
      </p:sp>
      <p:sp>
        <p:nvSpPr>
          <p:cNvPr id="2" name="Holder 2"/>
          <p:cNvSpPr>
            <a:spLocks noGrp="1"/>
          </p:cNvSpPr>
          <p:nvPr>
            <p:ph type="ctrTitle"/>
          </p:nvPr>
        </p:nvSpPr>
        <p:spPr>
          <a:xfrm>
            <a:off x="250647" y="1991739"/>
            <a:ext cx="7274559" cy="1166495"/>
          </a:xfrm>
          <a:prstGeom prst="rect">
            <a:avLst/>
          </a:prstGeom>
        </p:spPr>
        <p:txBody>
          <a:bodyPr wrap="square" lIns="0" tIns="0" rIns="0" bIns="0">
            <a:spAutoFit/>
          </a:bodyPr>
          <a:lstStyle>
            <a:lvl1pPr>
              <a:defRPr sz="3600" b="0" i="0">
                <a:solidFill>
                  <a:schemeClr val="bg1"/>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1041380" cy="957580"/>
          </a:xfrm>
          <a:custGeom>
            <a:avLst/>
            <a:gdLst/>
            <a:ahLst/>
            <a:cxnLst/>
            <a:rect l="l" t="t" r="r" b="b"/>
            <a:pathLst>
              <a:path w="11041380" h="957580">
                <a:moveTo>
                  <a:pt x="11041380" y="0"/>
                </a:moveTo>
                <a:lnTo>
                  <a:pt x="0" y="0"/>
                </a:lnTo>
                <a:lnTo>
                  <a:pt x="0" y="957072"/>
                </a:lnTo>
                <a:lnTo>
                  <a:pt x="10742295" y="957072"/>
                </a:lnTo>
                <a:lnTo>
                  <a:pt x="11041380" y="0"/>
                </a:lnTo>
                <a:close/>
              </a:path>
            </a:pathLst>
          </a:custGeom>
          <a:solidFill>
            <a:srgbClr val="00317C"/>
          </a:solidFill>
        </p:spPr>
        <p:txBody>
          <a:bodyPr wrap="square" lIns="0" tIns="0" rIns="0" bIns="0" rtlCol="0"/>
          <a:lstStyle/>
          <a:p>
            <a:endParaRPr dirty="0"/>
          </a:p>
        </p:txBody>
      </p:sp>
      <p:sp>
        <p:nvSpPr>
          <p:cNvPr id="17" name="bg object 17"/>
          <p:cNvSpPr/>
          <p:nvPr/>
        </p:nvSpPr>
        <p:spPr>
          <a:xfrm>
            <a:off x="12027407" y="0"/>
            <a:ext cx="165100" cy="6858000"/>
          </a:xfrm>
          <a:custGeom>
            <a:avLst/>
            <a:gdLst/>
            <a:ahLst/>
            <a:cxnLst/>
            <a:rect l="l" t="t" r="r" b="b"/>
            <a:pathLst>
              <a:path w="165100" h="6858000">
                <a:moveTo>
                  <a:pt x="164592" y="0"/>
                </a:moveTo>
                <a:lnTo>
                  <a:pt x="0" y="0"/>
                </a:lnTo>
                <a:lnTo>
                  <a:pt x="0" y="6858000"/>
                </a:lnTo>
                <a:lnTo>
                  <a:pt x="164592" y="6858000"/>
                </a:lnTo>
                <a:lnTo>
                  <a:pt x="164592" y="0"/>
                </a:lnTo>
                <a:close/>
              </a:path>
            </a:pathLst>
          </a:custGeom>
          <a:solidFill>
            <a:srgbClr val="00317C"/>
          </a:solidFill>
        </p:spPr>
        <p:txBody>
          <a:bodyPr wrap="square" lIns="0" tIns="0" rIns="0" bIns="0" rtlCol="0"/>
          <a:lstStyle/>
          <a:p>
            <a:endParaRPr dirty="0"/>
          </a:p>
        </p:txBody>
      </p:sp>
      <p:sp>
        <p:nvSpPr>
          <p:cNvPr id="18" name="bg object 18"/>
          <p:cNvSpPr/>
          <p:nvPr/>
        </p:nvSpPr>
        <p:spPr>
          <a:xfrm>
            <a:off x="12027408" y="0"/>
            <a:ext cx="165100" cy="6858000"/>
          </a:xfrm>
          <a:custGeom>
            <a:avLst/>
            <a:gdLst/>
            <a:ahLst/>
            <a:cxnLst/>
            <a:rect l="l" t="t" r="r" b="b"/>
            <a:pathLst>
              <a:path w="165100" h="6858000">
                <a:moveTo>
                  <a:pt x="164592" y="0"/>
                </a:moveTo>
                <a:lnTo>
                  <a:pt x="152400" y="0"/>
                </a:lnTo>
                <a:lnTo>
                  <a:pt x="152400" y="12192"/>
                </a:lnTo>
                <a:lnTo>
                  <a:pt x="152400" y="6845808"/>
                </a:lnTo>
                <a:lnTo>
                  <a:pt x="12192" y="6845808"/>
                </a:lnTo>
                <a:lnTo>
                  <a:pt x="12192" y="12192"/>
                </a:lnTo>
                <a:lnTo>
                  <a:pt x="152400" y="12192"/>
                </a:lnTo>
                <a:lnTo>
                  <a:pt x="152400" y="0"/>
                </a:lnTo>
                <a:lnTo>
                  <a:pt x="12192" y="0"/>
                </a:lnTo>
                <a:lnTo>
                  <a:pt x="0" y="0"/>
                </a:lnTo>
                <a:lnTo>
                  <a:pt x="0" y="12192"/>
                </a:lnTo>
                <a:lnTo>
                  <a:pt x="0" y="6845808"/>
                </a:lnTo>
                <a:lnTo>
                  <a:pt x="0" y="6858000"/>
                </a:lnTo>
                <a:lnTo>
                  <a:pt x="12192" y="6858000"/>
                </a:lnTo>
                <a:lnTo>
                  <a:pt x="152400" y="6858000"/>
                </a:lnTo>
                <a:lnTo>
                  <a:pt x="164592" y="6858000"/>
                </a:lnTo>
                <a:lnTo>
                  <a:pt x="164592" y="6845808"/>
                </a:lnTo>
                <a:lnTo>
                  <a:pt x="164592" y="12192"/>
                </a:lnTo>
                <a:lnTo>
                  <a:pt x="164592" y="0"/>
                </a:lnTo>
                <a:close/>
              </a:path>
            </a:pathLst>
          </a:custGeom>
          <a:solidFill>
            <a:srgbClr val="085091"/>
          </a:solidFill>
        </p:spPr>
        <p:txBody>
          <a:bodyPr wrap="square" lIns="0" tIns="0" rIns="0" bIns="0" rtlCol="0"/>
          <a:lstStyle/>
          <a:p>
            <a:endParaRPr dirty="0"/>
          </a:p>
        </p:txBody>
      </p:sp>
      <p:sp>
        <p:nvSpPr>
          <p:cNvPr id="2" name="Holder 2"/>
          <p:cNvSpPr>
            <a:spLocks noGrp="1"/>
          </p:cNvSpPr>
          <p:nvPr>
            <p:ph type="title"/>
          </p:nvPr>
        </p:nvSpPr>
        <p:spPr>
          <a:xfrm>
            <a:off x="143967" y="179019"/>
            <a:ext cx="10043998" cy="574675"/>
          </a:xfrm>
          <a:prstGeom prst="rect">
            <a:avLst/>
          </a:prstGeom>
        </p:spPr>
        <p:txBody>
          <a:bodyPr wrap="square" lIns="0" tIns="0" rIns="0" bIns="0">
            <a:spAutoFit/>
          </a:bodyPr>
          <a:lstStyle>
            <a:lvl1pPr>
              <a:defRPr sz="3600" b="0" i="0">
                <a:solidFill>
                  <a:schemeClr val="bg1"/>
                </a:solidFill>
                <a:latin typeface="Cambria"/>
                <a:cs typeface="Cambria"/>
              </a:defRPr>
            </a:lvl1pPr>
          </a:lstStyle>
          <a:p>
            <a:endParaRPr/>
          </a:p>
        </p:txBody>
      </p:sp>
      <p:sp>
        <p:nvSpPr>
          <p:cNvPr id="3" name="Holder 3"/>
          <p:cNvSpPr>
            <a:spLocks noGrp="1"/>
          </p:cNvSpPr>
          <p:nvPr>
            <p:ph type="body" idx="1"/>
          </p:nvPr>
        </p:nvSpPr>
        <p:spPr>
          <a:xfrm>
            <a:off x="307340" y="1053236"/>
            <a:ext cx="11494135" cy="4784090"/>
          </a:xfrm>
          <a:prstGeom prst="rect">
            <a:avLst/>
          </a:prstGeom>
        </p:spPr>
        <p:txBody>
          <a:bodyPr wrap="square" lIns="0" tIns="0" rIns="0" bIns="0">
            <a:spAutoFit/>
          </a:bodyPr>
          <a:lstStyle>
            <a:lvl1pPr>
              <a:defRPr sz="28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4/22/2024</a:t>
            </a:fld>
            <a:endParaRPr lang="en-US" dirty="0"/>
          </a:p>
        </p:txBody>
      </p:sp>
      <p:sp>
        <p:nvSpPr>
          <p:cNvPr id="6" name="Holder 6"/>
          <p:cNvSpPr>
            <a:spLocks noGrp="1"/>
          </p:cNvSpPr>
          <p:nvPr>
            <p:ph type="sldNum" sz="quarter" idx="7"/>
          </p:nvPr>
        </p:nvSpPr>
        <p:spPr>
          <a:xfrm>
            <a:off x="11071859" y="6440364"/>
            <a:ext cx="241934" cy="202565"/>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pPr marL="114300">
              <a:lnSpc>
                <a:spcPct val="100000"/>
              </a:lnSpc>
              <a:spcBef>
                <a:spcPts val="15"/>
              </a:spcBef>
            </a:pPr>
            <a:fld id="{81D60167-4931-47E6-BA6A-407CBD079E47}" type="slidenum">
              <a:rPr spc="-50" dirty="0"/>
              <a:pPr marL="114300">
                <a:lnSpc>
                  <a:spcPct val="100000"/>
                </a:lnSpc>
                <a:spcBef>
                  <a:spcPts val="15"/>
                </a:spcBef>
              </a:pPr>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1" y="3413582"/>
            <a:ext cx="5562600"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FFFF"/>
                </a:solidFill>
                <a:latin typeface="Cambria"/>
                <a:cs typeface="Cambria"/>
              </a:rPr>
              <a:t>CA</a:t>
            </a:r>
            <a:r>
              <a:rPr sz="2800" b="1" spc="-75" dirty="0">
                <a:solidFill>
                  <a:srgbClr val="FFFFFF"/>
                </a:solidFill>
                <a:latin typeface="Cambria"/>
                <a:cs typeface="Cambria"/>
              </a:rPr>
              <a:t> </a:t>
            </a:r>
            <a:r>
              <a:rPr lang="en-US" sz="2800" b="1" spc="-75" dirty="0">
                <a:solidFill>
                  <a:srgbClr val="FFFFFF"/>
                </a:solidFill>
                <a:latin typeface="Cambria"/>
                <a:cs typeface="Cambria"/>
              </a:rPr>
              <a:t>ROHIT PRASAD</a:t>
            </a:r>
            <a:endParaRPr sz="2800" dirty="0">
              <a:latin typeface="Cambria"/>
              <a:cs typeface="Cambria"/>
            </a:endParaRPr>
          </a:p>
        </p:txBody>
      </p:sp>
      <p:sp>
        <p:nvSpPr>
          <p:cNvPr id="3" name="object 3"/>
          <p:cNvSpPr txBox="1">
            <a:spLocks noGrp="1"/>
          </p:cNvSpPr>
          <p:nvPr>
            <p:ph type="ctrTitle"/>
          </p:nvPr>
        </p:nvSpPr>
        <p:spPr>
          <a:xfrm>
            <a:off x="250647" y="1991739"/>
            <a:ext cx="7674153" cy="2315634"/>
          </a:xfrm>
          <a:prstGeom prst="rect">
            <a:avLst/>
          </a:prstGeom>
        </p:spPr>
        <p:txBody>
          <a:bodyPr vert="horz" wrap="square" lIns="0" tIns="13335" rIns="0" bIns="0" rtlCol="0">
            <a:spAutoFit/>
          </a:bodyPr>
          <a:lstStyle/>
          <a:p>
            <a:pPr marL="2708910" marR="5080" indent="-2696845">
              <a:lnSpc>
                <a:spcPct val="110000"/>
              </a:lnSpc>
              <a:spcBef>
                <a:spcPts val="105"/>
              </a:spcBef>
            </a:pPr>
            <a:r>
              <a:rPr lang="en-US" sz="3400" dirty="0"/>
              <a:t>Decoding GST System Generated Notices DRC-01C </a:t>
            </a:r>
            <a:br>
              <a:rPr lang="en-US" sz="3400" dirty="0">
                <a:latin typeface="Cambria"/>
                <a:cs typeface="Cambria"/>
              </a:rPr>
            </a:br>
            <a:br>
              <a:rPr lang="en-US" sz="3400" dirty="0">
                <a:latin typeface="Cambria"/>
                <a:cs typeface="Cambria"/>
              </a:rPr>
            </a:br>
            <a:endParaRPr sz="3400" dirty="0">
              <a:latin typeface="Cambria"/>
              <a:cs typeface="Cambria"/>
            </a:endParaRPr>
          </a:p>
        </p:txBody>
      </p:sp>
      <p:sp>
        <p:nvSpPr>
          <p:cNvPr id="5" name="TextBox 4"/>
          <p:cNvSpPr txBox="1"/>
          <p:nvPr/>
        </p:nvSpPr>
        <p:spPr>
          <a:xfrm>
            <a:off x="6934200" y="5334000"/>
            <a:ext cx="4953000" cy="1415772"/>
          </a:xfrm>
          <a:prstGeom prst="rect">
            <a:avLst/>
          </a:prstGeom>
          <a:noFill/>
        </p:spPr>
        <p:txBody>
          <a:bodyPr wrap="square" rtlCol="0">
            <a:spAutoFit/>
          </a:bodyPr>
          <a:lstStyle/>
          <a:p>
            <a:pPr algn="ctr"/>
            <a:r>
              <a:rPr lang="en-US" sz="2400" b="1" dirty="0">
                <a:solidFill>
                  <a:srgbClr val="0070C0"/>
                </a:solidFill>
                <a:latin typeface="Algerian" panose="04020705040A02060702" pitchFamily="82" charset="0"/>
              </a:rPr>
              <a:t>SEMINAR AT EIRC – ICAI</a:t>
            </a:r>
          </a:p>
          <a:p>
            <a:pPr algn="ctr"/>
            <a:endParaRPr lang="en-US" sz="2400" b="1" dirty="0">
              <a:solidFill>
                <a:srgbClr val="0070C0"/>
              </a:solidFill>
              <a:latin typeface="Algerian" panose="04020705040A02060702" pitchFamily="82" charset="0"/>
            </a:endParaRPr>
          </a:p>
          <a:p>
            <a:pPr algn="ctr"/>
            <a:r>
              <a:rPr lang="en-US" sz="2400" b="1" dirty="0">
                <a:solidFill>
                  <a:srgbClr val="0070C0"/>
                </a:solidFill>
                <a:latin typeface="Algerian" panose="04020705040A02060702" pitchFamily="82" charset="0"/>
              </a:rPr>
              <a:t>Date : 24</a:t>
            </a:r>
            <a:r>
              <a:rPr lang="en-US" sz="2400" b="1" baseline="30000" dirty="0">
                <a:solidFill>
                  <a:srgbClr val="0070C0"/>
                </a:solidFill>
                <a:latin typeface="Algerian" panose="04020705040A02060702" pitchFamily="82" charset="0"/>
              </a:rPr>
              <a:t>th</a:t>
            </a:r>
            <a:r>
              <a:rPr lang="en-US" sz="2400" b="1" dirty="0">
                <a:solidFill>
                  <a:srgbClr val="0070C0"/>
                </a:solidFill>
                <a:latin typeface="Algerian" panose="04020705040A02060702" pitchFamily="82" charset="0"/>
              </a:rPr>
              <a:t> April 2024</a:t>
            </a:r>
          </a:p>
          <a:p>
            <a:pPr algn="ctr"/>
            <a:endParaRPr lang="en-US" sz="1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DRC-01C – Part A : Intimation to Taxpayer </a:t>
            </a:r>
          </a:p>
        </p:txBody>
      </p:sp>
      <p:pic>
        <p:nvPicPr>
          <p:cNvPr id="5" name="Picture 4" descr="7.png"/>
          <p:cNvPicPr>
            <a:picLocks noChangeAspect="1"/>
          </p:cNvPicPr>
          <p:nvPr/>
        </p:nvPicPr>
        <p:blipFill>
          <a:blip r:embed="rId2" cstate="print"/>
          <a:stretch>
            <a:fillRect/>
          </a:stretch>
        </p:blipFill>
        <p:spPr>
          <a:xfrm>
            <a:off x="228600" y="1143000"/>
            <a:ext cx="10287000" cy="548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6" y="179018"/>
            <a:ext cx="10219233" cy="582981"/>
          </a:xfrm>
        </p:spPr>
        <p:txBody>
          <a:bodyPr/>
          <a:lstStyle/>
          <a:p>
            <a:r>
              <a:rPr lang="en-US" sz="2400" dirty="0"/>
              <a:t>DRC-01 C Part B : Reply for the intimation issued in DRC-01C Part A </a:t>
            </a:r>
          </a:p>
        </p:txBody>
      </p:sp>
      <p:pic>
        <p:nvPicPr>
          <p:cNvPr id="5" name="Picture 4" descr="10.png"/>
          <p:cNvPicPr>
            <a:picLocks noChangeAspect="1"/>
          </p:cNvPicPr>
          <p:nvPr/>
        </p:nvPicPr>
        <p:blipFill>
          <a:blip r:embed="rId2" cstate="print"/>
          <a:stretch>
            <a:fillRect/>
          </a:stretch>
        </p:blipFill>
        <p:spPr>
          <a:xfrm>
            <a:off x="304800" y="1143000"/>
            <a:ext cx="10439400" cy="541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of Draft DRC-01C – Part A</a:t>
            </a:r>
          </a:p>
        </p:txBody>
      </p:sp>
      <p:pic>
        <p:nvPicPr>
          <p:cNvPr id="5" name="Picture 4" descr="9.png"/>
          <p:cNvPicPr>
            <a:picLocks noChangeAspect="1"/>
          </p:cNvPicPr>
          <p:nvPr/>
        </p:nvPicPr>
        <p:blipFill>
          <a:blip r:embed="rId2" cstate="print"/>
          <a:stretch>
            <a:fillRect/>
          </a:stretch>
        </p:blipFill>
        <p:spPr>
          <a:xfrm>
            <a:off x="457200" y="1143000"/>
            <a:ext cx="9220200" cy="548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Correct ARN :- </a:t>
            </a:r>
          </a:p>
        </p:txBody>
      </p:sp>
      <p:pic>
        <p:nvPicPr>
          <p:cNvPr id="4" name="Picture 3" descr="Screenshot 2024-01-23 194904.png"/>
          <p:cNvPicPr>
            <a:picLocks noChangeAspect="1"/>
          </p:cNvPicPr>
          <p:nvPr/>
        </p:nvPicPr>
        <p:blipFill>
          <a:blip r:embed="rId2" cstate="print"/>
          <a:stretch>
            <a:fillRect/>
          </a:stretch>
        </p:blipFill>
        <p:spPr>
          <a:xfrm>
            <a:off x="381000" y="1143000"/>
            <a:ext cx="9906000" cy="533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Appropriate Payment Amount</a:t>
            </a:r>
          </a:p>
        </p:txBody>
      </p:sp>
      <p:pic>
        <p:nvPicPr>
          <p:cNvPr id="4" name="Picture 3" descr="12.png"/>
          <p:cNvPicPr>
            <a:picLocks noChangeAspect="1"/>
          </p:cNvPicPr>
          <p:nvPr/>
        </p:nvPicPr>
        <p:blipFill>
          <a:blip r:embed="rId2" cstate="print"/>
          <a:stretch>
            <a:fillRect/>
          </a:stretch>
        </p:blipFill>
        <p:spPr>
          <a:xfrm>
            <a:off x="838200" y="1143000"/>
            <a:ext cx="10515600" cy="5562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DRC-01C Successfully Filed</a:t>
            </a:r>
          </a:p>
        </p:txBody>
      </p:sp>
      <p:pic>
        <p:nvPicPr>
          <p:cNvPr id="4" name="Picture 3" descr="20.png"/>
          <p:cNvPicPr>
            <a:picLocks noChangeAspect="1"/>
          </p:cNvPicPr>
          <p:nvPr/>
        </p:nvPicPr>
        <p:blipFill>
          <a:blip r:embed="rId2" cstate="print"/>
          <a:stretch>
            <a:fillRect/>
          </a:stretch>
        </p:blipFill>
        <p:spPr>
          <a:xfrm>
            <a:off x="2590800" y="990600"/>
            <a:ext cx="7391399" cy="57571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7" y="179019"/>
            <a:ext cx="10043998" cy="430887"/>
          </a:xfrm>
        </p:spPr>
        <p:txBody>
          <a:bodyPr/>
          <a:lstStyle/>
          <a:p>
            <a:r>
              <a:rPr lang="en-US" sz="2800" dirty="0"/>
              <a:t>Reasons for Mismatch of ITC in GSTR-3B VS GSTR-2B</a:t>
            </a:r>
          </a:p>
        </p:txBody>
      </p:sp>
      <p:sp>
        <p:nvSpPr>
          <p:cNvPr id="3" name="Text Placeholder 2"/>
          <p:cNvSpPr>
            <a:spLocks noGrp="1"/>
          </p:cNvSpPr>
          <p:nvPr>
            <p:ph type="body" idx="1"/>
          </p:nvPr>
        </p:nvSpPr>
        <p:spPr>
          <a:xfrm>
            <a:off x="307340" y="1053236"/>
            <a:ext cx="11494135" cy="6524863"/>
          </a:xfrm>
        </p:spPr>
        <p:txBody>
          <a:bodyPr/>
          <a:lstStyle/>
          <a:p>
            <a:pPr lvl="0">
              <a:buFont typeface="Arial" pitchFamily="34" charset="0"/>
              <a:buChar char="•"/>
            </a:pPr>
            <a:r>
              <a:rPr lang="en-US" sz="2400" dirty="0"/>
              <a:t>The supplier has </a:t>
            </a:r>
            <a:r>
              <a:rPr lang="en-US" sz="2400" b="1" dirty="0"/>
              <a:t>wrongly reflected </a:t>
            </a:r>
            <a:r>
              <a:rPr lang="en-US" sz="2400" dirty="0"/>
              <a:t>the transactions i.e., instead of Business to Business </a:t>
            </a:r>
            <a:r>
              <a:rPr lang="en-US" sz="2400" b="1" dirty="0"/>
              <a:t>(B2B) </a:t>
            </a:r>
            <a:r>
              <a:rPr lang="en-US" sz="2400" dirty="0"/>
              <a:t>the transaction is reflected as business to customer </a:t>
            </a:r>
            <a:r>
              <a:rPr lang="en-US" sz="2400" b="1" dirty="0"/>
              <a:t>(B2C) </a:t>
            </a:r>
            <a:r>
              <a:rPr lang="en-US" sz="2400" dirty="0"/>
              <a:t>and accordingly does not reflect in GSTR-2B.</a:t>
            </a:r>
          </a:p>
          <a:p>
            <a:pPr lvl="0"/>
            <a:endParaRPr lang="en-US" sz="2400" dirty="0"/>
          </a:p>
          <a:p>
            <a:pPr lvl="0">
              <a:buFont typeface="Arial" pitchFamily="34" charset="0"/>
              <a:buChar char="•"/>
            </a:pPr>
            <a:r>
              <a:rPr lang="en-US" sz="2400" b="1" dirty="0"/>
              <a:t>ITC reflected in </a:t>
            </a:r>
            <a:r>
              <a:rPr lang="en-US" sz="2400" dirty="0"/>
              <a:t>GSTR-2B of the </a:t>
            </a:r>
            <a:r>
              <a:rPr lang="en-US" sz="2400" b="1" dirty="0"/>
              <a:t>previous month </a:t>
            </a:r>
            <a:r>
              <a:rPr lang="en-US" sz="2400" dirty="0"/>
              <a:t>but </a:t>
            </a:r>
            <a:r>
              <a:rPr lang="en-US" sz="2400" b="1" dirty="0"/>
              <a:t>claimed</a:t>
            </a:r>
            <a:r>
              <a:rPr lang="en-US" sz="2400" dirty="0"/>
              <a:t> in the current month at the time of filing of </a:t>
            </a:r>
            <a:r>
              <a:rPr lang="en-US" sz="2400" b="1" dirty="0"/>
              <a:t>GSTR-3B.</a:t>
            </a:r>
          </a:p>
          <a:p>
            <a:pPr lvl="0"/>
            <a:endParaRPr lang="en-US" sz="2400" dirty="0"/>
          </a:p>
          <a:p>
            <a:pPr>
              <a:buFont typeface="Arial" pitchFamily="34" charset="0"/>
              <a:buChar char="•"/>
            </a:pPr>
            <a:r>
              <a:rPr lang="en-US" sz="2400" b="1" dirty="0"/>
              <a:t>Excess ITC reversa</a:t>
            </a:r>
            <a:r>
              <a:rPr lang="en-US" sz="2400" dirty="0"/>
              <a:t>l in the previous tax periods </a:t>
            </a:r>
            <a:r>
              <a:rPr lang="en-US" sz="2400" b="1" dirty="0"/>
              <a:t>reclaimed in the current tax period.</a:t>
            </a:r>
          </a:p>
          <a:p>
            <a:endParaRPr lang="en-US" sz="2400" dirty="0"/>
          </a:p>
          <a:p>
            <a:pPr lvl="0">
              <a:buFont typeface="Arial" pitchFamily="34" charset="0"/>
              <a:buChar char="•"/>
            </a:pPr>
            <a:r>
              <a:rPr lang="en-US" sz="2400" b="1" dirty="0"/>
              <a:t>Re-Crediting ITC </a:t>
            </a:r>
            <a:r>
              <a:rPr lang="en-US" sz="2400" dirty="0"/>
              <a:t>upon filing GSTR-1 by the supplier, where such </a:t>
            </a:r>
            <a:r>
              <a:rPr lang="en-US" sz="2400" b="1" dirty="0"/>
              <a:t>ITC was reversed under CGST Rule 37A </a:t>
            </a:r>
            <a:r>
              <a:rPr lang="en-US" sz="2400" dirty="0"/>
              <a:t>in the earlier tax period.</a:t>
            </a:r>
          </a:p>
          <a:p>
            <a:pPr lvl="0">
              <a:buFont typeface="Arial" pitchFamily="34" charset="0"/>
              <a:buChar char="•"/>
            </a:pPr>
            <a:endParaRPr lang="en-US" sz="2400" dirty="0"/>
          </a:p>
          <a:p>
            <a:pPr lvl="0">
              <a:buFont typeface="Arial" pitchFamily="34" charset="0"/>
              <a:buChar char="•"/>
            </a:pPr>
            <a:r>
              <a:rPr lang="en-US" sz="2400" dirty="0"/>
              <a:t>The taxpayer files </a:t>
            </a:r>
            <a:r>
              <a:rPr lang="en-US" sz="2400" b="1" dirty="0"/>
              <a:t>GSTR-3B with incorrect details </a:t>
            </a:r>
            <a:r>
              <a:rPr lang="en-US" sz="2400" dirty="0"/>
              <a:t>and amends details in the next tax period (for </a:t>
            </a:r>
            <a:r>
              <a:rPr lang="en-US" sz="2400" b="1" dirty="0"/>
              <a:t>typographical errors</a:t>
            </a:r>
            <a:r>
              <a:rPr lang="en-US" sz="2400" dirty="0"/>
              <a:t>, etc.)</a:t>
            </a:r>
          </a:p>
          <a:p>
            <a:endParaRPr lang="en-US" dirty="0"/>
          </a:p>
          <a:p>
            <a:pPr lvl="0">
              <a:buFont typeface="Arial" pitchFamily="34" charset="0"/>
              <a:buChar char="•"/>
            </a:pPr>
            <a:endParaRPr lang="en-US" dirty="0"/>
          </a:p>
          <a:p>
            <a:pPr>
              <a:buFont typeface="Arial" pitchFamily="34" charset="0"/>
              <a:buChar cha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43998" cy="369332"/>
          </a:xfrm>
        </p:spPr>
        <p:txBody>
          <a:bodyPr/>
          <a:lstStyle/>
          <a:p>
            <a:r>
              <a:rPr lang="en-US" sz="2400" dirty="0"/>
              <a:t>Selection of Appropriate Reasons at the time of Filing of DRC-01C</a:t>
            </a:r>
          </a:p>
        </p:txBody>
      </p:sp>
      <p:graphicFrame>
        <p:nvGraphicFramePr>
          <p:cNvPr id="4" name="Table 3"/>
          <p:cNvGraphicFramePr>
            <a:graphicFrameLocks noGrp="1"/>
          </p:cNvGraphicFramePr>
          <p:nvPr/>
        </p:nvGraphicFramePr>
        <p:xfrm>
          <a:off x="228600" y="1066800"/>
          <a:ext cx="11353800" cy="563880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val="20000"/>
                    </a:ext>
                  </a:extLst>
                </a:gridCol>
                <a:gridCol w="3675046">
                  <a:extLst>
                    <a:ext uri="{9D8B030D-6E8A-4147-A177-3AD203B41FA5}">
                      <a16:colId xmlns:a16="http://schemas.microsoft.com/office/drawing/2014/main" val="20001"/>
                    </a:ext>
                  </a:extLst>
                </a:gridCol>
                <a:gridCol w="5886048">
                  <a:extLst>
                    <a:ext uri="{9D8B030D-6E8A-4147-A177-3AD203B41FA5}">
                      <a16:colId xmlns:a16="http://schemas.microsoft.com/office/drawing/2014/main" val="20002"/>
                    </a:ext>
                  </a:extLst>
                </a:gridCol>
              </a:tblGrid>
              <a:tr h="323140">
                <a:tc>
                  <a:txBody>
                    <a:bodyPr/>
                    <a:lstStyle/>
                    <a:p>
                      <a:r>
                        <a:rPr lang="en-US" sz="1400" dirty="0"/>
                        <a:t>Reason No.</a:t>
                      </a:r>
                    </a:p>
                  </a:txBody>
                  <a:tcPr/>
                </a:tc>
                <a:tc>
                  <a:txBody>
                    <a:bodyPr/>
                    <a:lstStyle/>
                    <a:p>
                      <a:r>
                        <a:rPr lang="en-US" sz="1400" dirty="0"/>
                        <a:t>Reason Heading </a:t>
                      </a:r>
                    </a:p>
                  </a:txBody>
                  <a:tcPr/>
                </a:tc>
                <a:tc>
                  <a:txBody>
                    <a:bodyPr/>
                    <a:lstStyle/>
                    <a:p>
                      <a:r>
                        <a:rPr lang="en-US" sz="1400" dirty="0"/>
                        <a:t>Key Points</a:t>
                      </a:r>
                    </a:p>
                  </a:txBody>
                  <a:tcPr/>
                </a:tc>
                <a:extLst>
                  <a:ext uri="{0D108BD9-81ED-4DB2-BD59-A6C34878D82A}">
                    <a16:rowId xmlns:a16="http://schemas.microsoft.com/office/drawing/2014/main" val="10000"/>
                  </a:ext>
                </a:extLst>
              </a:tr>
              <a:tr h="1454132">
                <a:tc>
                  <a:txBody>
                    <a:bodyPr/>
                    <a:lstStyle/>
                    <a:p>
                      <a:r>
                        <a:rPr lang="en-US" sz="1400" dirty="0"/>
                        <a:t>Reason</a:t>
                      </a:r>
                      <a:r>
                        <a:rPr lang="en-US" sz="1400" baseline="0" dirty="0"/>
                        <a:t> No.1</a:t>
                      </a:r>
                    </a:p>
                    <a:p>
                      <a:endParaRPr lang="en-US" sz="14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dk1"/>
                          </a:solidFill>
                          <a:latin typeface="+mn-lt"/>
                          <a:ea typeface="+mn-ea"/>
                          <a:cs typeface="+mn-cs"/>
                        </a:rPr>
                        <a:t>Input tax credit </a:t>
                      </a:r>
                      <a:r>
                        <a:rPr lang="en-US" sz="1400" b="1" dirty="0">
                          <a:solidFill>
                            <a:schemeClr val="dk1"/>
                          </a:solidFill>
                          <a:latin typeface="+mn-lt"/>
                          <a:ea typeface="+mn-ea"/>
                          <a:cs typeface="+mn-cs"/>
                        </a:rPr>
                        <a:t>not availed in earlier tax period(s) </a:t>
                      </a:r>
                      <a:r>
                        <a:rPr lang="en-US" sz="1400" dirty="0">
                          <a:solidFill>
                            <a:schemeClr val="dk1"/>
                          </a:solidFill>
                          <a:latin typeface="+mn-lt"/>
                          <a:ea typeface="+mn-ea"/>
                          <a:cs typeface="+mn-cs"/>
                        </a:rPr>
                        <a:t>due to non-receipt of inward supplies of goods or services in the said tax period (including in case of receipt of </a:t>
                      </a:r>
                      <a:r>
                        <a:rPr lang="en-US" sz="1400" b="1" dirty="0">
                          <a:solidFill>
                            <a:schemeClr val="dk1"/>
                          </a:solidFill>
                          <a:latin typeface="+mn-lt"/>
                          <a:ea typeface="+mn-ea"/>
                          <a:cs typeface="+mn-cs"/>
                        </a:rPr>
                        <a:t>goods in installments).</a:t>
                      </a:r>
                    </a:p>
                    <a:p>
                      <a:endParaRPr lang="en-US" sz="1400" baseline="0" dirty="0"/>
                    </a:p>
                  </a:txBody>
                  <a:tcPr/>
                </a:tc>
                <a:tc>
                  <a:txBody>
                    <a:bodyPr/>
                    <a:lstStyle/>
                    <a:p>
                      <a:pPr>
                        <a:buFont typeface="Arial" pitchFamily="34" charset="0"/>
                        <a:buChar char="•"/>
                      </a:pPr>
                      <a:r>
                        <a:rPr lang="en-US" sz="1400" baseline="0" dirty="0"/>
                        <a:t> As per section 16  of CGST Act, 2017 ITC can be availed only if we have received the goods. So select this option if you have invoice received in the previous month and goods received in the next month.</a:t>
                      </a:r>
                    </a:p>
                    <a:p>
                      <a:pPr>
                        <a:buFont typeface="Arial" pitchFamily="34" charset="0"/>
                        <a:buNone/>
                      </a:pPr>
                      <a:endParaRPr lang="en-US" sz="1400" baseline="0" dirty="0"/>
                    </a:p>
                    <a:p>
                      <a:pPr>
                        <a:buFont typeface="Arial" pitchFamily="34" charset="0"/>
                        <a:buChar char="•"/>
                      </a:pPr>
                      <a:r>
                        <a:rPr lang="en-US" sz="1400" b="1" i="1" baseline="0" dirty="0"/>
                        <a:t>(Explain the reasons within 500 characters).</a:t>
                      </a:r>
                      <a:r>
                        <a:rPr lang="en-US" sz="1400" baseline="0" dirty="0"/>
                        <a:t> </a:t>
                      </a:r>
                    </a:p>
                  </a:txBody>
                  <a:tcPr/>
                </a:tc>
                <a:extLst>
                  <a:ext uri="{0D108BD9-81ED-4DB2-BD59-A6C34878D82A}">
                    <a16:rowId xmlns:a16="http://schemas.microsoft.com/office/drawing/2014/main" val="10001"/>
                  </a:ext>
                </a:extLst>
              </a:tr>
              <a:tr h="100173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No.2</a:t>
                      </a:r>
                    </a:p>
                    <a:p>
                      <a:endParaRPr lang="en-US" sz="14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dk1"/>
                          </a:solidFill>
                          <a:latin typeface="+mn-lt"/>
                          <a:ea typeface="+mn-ea"/>
                          <a:cs typeface="+mn-cs"/>
                        </a:rPr>
                        <a:t>Input tax credit not availed in earlier tax period(s) </a:t>
                      </a:r>
                      <a:r>
                        <a:rPr lang="en-US" sz="1400" b="1" dirty="0">
                          <a:solidFill>
                            <a:schemeClr val="dk1"/>
                          </a:solidFill>
                          <a:latin typeface="+mn-lt"/>
                          <a:ea typeface="+mn-ea"/>
                          <a:cs typeface="+mn-cs"/>
                        </a:rPr>
                        <a:t>inadvertently</a:t>
                      </a:r>
                      <a:r>
                        <a:rPr lang="en-US" sz="1400" dirty="0">
                          <a:solidFill>
                            <a:schemeClr val="dk1"/>
                          </a:solidFill>
                          <a:latin typeface="+mn-lt"/>
                          <a:ea typeface="+mn-ea"/>
                          <a:cs typeface="+mn-cs"/>
                        </a:rPr>
                        <a:t> or due to </a:t>
                      </a:r>
                      <a:r>
                        <a:rPr lang="en-US" sz="1400" b="1" dirty="0">
                          <a:solidFill>
                            <a:schemeClr val="dk1"/>
                          </a:solidFill>
                          <a:latin typeface="+mn-lt"/>
                          <a:ea typeface="+mn-ea"/>
                          <a:cs typeface="+mn-cs"/>
                        </a:rPr>
                        <a:t>mistake</a:t>
                      </a:r>
                      <a:r>
                        <a:rPr lang="en-US" sz="1400" dirty="0">
                          <a:solidFill>
                            <a:schemeClr val="dk1"/>
                          </a:solidFill>
                          <a:latin typeface="+mn-lt"/>
                          <a:ea typeface="+mn-ea"/>
                          <a:cs typeface="+mn-cs"/>
                        </a:rPr>
                        <a:t> or </a:t>
                      </a:r>
                      <a:r>
                        <a:rPr lang="en-US" sz="1400" b="1" dirty="0">
                          <a:solidFill>
                            <a:schemeClr val="dk1"/>
                          </a:solidFill>
                          <a:latin typeface="+mn-lt"/>
                          <a:ea typeface="+mn-ea"/>
                          <a:cs typeface="+mn-cs"/>
                        </a:rPr>
                        <a:t>omission.</a:t>
                      </a:r>
                    </a:p>
                    <a:p>
                      <a:endParaRPr lang="en-US" sz="1400" baseline="0" dirty="0"/>
                    </a:p>
                  </a:txBody>
                  <a:tcPr/>
                </a:tc>
                <a:tc>
                  <a:txBody>
                    <a:bodyPr/>
                    <a:lstStyle/>
                    <a:p>
                      <a:pPr>
                        <a:buFont typeface="Arial" pitchFamily="34" charset="0"/>
                        <a:buChar char="•"/>
                      </a:pPr>
                      <a:r>
                        <a:rPr lang="en-US" sz="1400" b="0" i="0" dirty="0">
                          <a:solidFill>
                            <a:schemeClr val="dk1"/>
                          </a:solidFill>
                          <a:latin typeface="+mn-lt"/>
                          <a:ea typeface="+mn-ea"/>
                          <a:cs typeface="+mn-cs"/>
                        </a:rPr>
                        <a:t>The input tax credit was not claimed in previous tax period(s) either unintentionally or as a result of an error or oversight,</a:t>
                      </a:r>
                      <a:r>
                        <a:rPr lang="en-US" sz="1400" baseline="0" dirty="0">
                          <a:solidFill>
                            <a:schemeClr val="dk1"/>
                          </a:solidFill>
                          <a:latin typeface="+mn-lt"/>
                          <a:ea typeface="+mn-ea"/>
                          <a:cs typeface="+mn-cs"/>
                        </a:rPr>
                        <a:t> then select this option.</a:t>
                      </a:r>
                      <a:endParaRPr lang="en-US" sz="1400" dirty="0"/>
                    </a:p>
                  </a:txBody>
                  <a:tcPr/>
                </a:tc>
                <a:extLst>
                  <a:ext uri="{0D108BD9-81ED-4DB2-BD59-A6C34878D82A}">
                    <a16:rowId xmlns:a16="http://schemas.microsoft.com/office/drawing/2014/main" val="10002"/>
                  </a:ext>
                </a:extLst>
              </a:tr>
              <a:tr h="77553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No.3</a:t>
                      </a:r>
                    </a:p>
                    <a:p>
                      <a:endParaRPr lang="en-US" sz="14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dk1"/>
                          </a:solidFill>
                          <a:latin typeface="+mn-lt"/>
                          <a:ea typeface="+mn-ea"/>
                          <a:cs typeface="+mn-cs"/>
                        </a:rPr>
                        <a:t>ITC availed in respect of </a:t>
                      </a:r>
                      <a:r>
                        <a:rPr lang="en-US" sz="1400" b="1" dirty="0">
                          <a:solidFill>
                            <a:schemeClr val="dk1"/>
                          </a:solidFill>
                          <a:latin typeface="+mn-lt"/>
                          <a:ea typeface="+mn-ea"/>
                          <a:cs typeface="+mn-cs"/>
                        </a:rPr>
                        <a:t>import of goods</a:t>
                      </a:r>
                      <a:r>
                        <a:rPr lang="en-US" sz="1400" dirty="0">
                          <a:solidFill>
                            <a:schemeClr val="dk1"/>
                          </a:solidFill>
                          <a:latin typeface="+mn-lt"/>
                          <a:ea typeface="+mn-ea"/>
                          <a:cs typeface="+mn-cs"/>
                        </a:rPr>
                        <a:t>, which is not reflected in FORM GSTR-2B.</a:t>
                      </a:r>
                    </a:p>
                    <a:p>
                      <a:endParaRPr lang="en-US" sz="1400" dirty="0"/>
                    </a:p>
                  </a:txBody>
                  <a:tcPr/>
                </a:tc>
                <a:tc>
                  <a:txBody>
                    <a:bodyPr/>
                    <a:lstStyle/>
                    <a:p>
                      <a:pPr>
                        <a:buFont typeface="Arial" pitchFamily="34" charset="0"/>
                        <a:buChar char="•"/>
                      </a:pPr>
                      <a:r>
                        <a:rPr lang="en-US" sz="1400" b="0" i="0" dirty="0">
                          <a:solidFill>
                            <a:schemeClr val="dk1"/>
                          </a:solidFill>
                          <a:latin typeface="+mn-lt"/>
                          <a:ea typeface="+mn-ea"/>
                          <a:cs typeface="+mn-cs"/>
                        </a:rPr>
                        <a:t>The input tax credit of Import of goods is not claimed in previous tax period(s) either of an error or oversight,</a:t>
                      </a:r>
                      <a:r>
                        <a:rPr lang="en-US" sz="1400" baseline="0" dirty="0">
                          <a:solidFill>
                            <a:schemeClr val="dk1"/>
                          </a:solidFill>
                          <a:latin typeface="+mn-lt"/>
                          <a:ea typeface="+mn-ea"/>
                          <a:cs typeface="+mn-cs"/>
                        </a:rPr>
                        <a:t> then select this option.</a:t>
                      </a:r>
                      <a:endParaRPr lang="en-US" sz="1400" dirty="0"/>
                    </a:p>
                  </a:txBody>
                  <a:tcPr/>
                </a:tc>
                <a:extLst>
                  <a:ext uri="{0D108BD9-81ED-4DB2-BD59-A6C34878D82A}">
                    <a16:rowId xmlns:a16="http://schemas.microsoft.com/office/drawing/2014/main" val="10003"/>
                  </a:ext>
                </a:extLst>
              </a:tr>
              <a:tr h="77553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No.4</a:t>
                      </a:r>
                    </a:p>
                    <a:p>
                      <a:endParaRPr lang="en-US" sz="14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dk1"/>
                          </a:solidFill>
                          <a:latin typeface="+mn-lt"/>
                          <a:ea typeface="+mn-ea"/>
                          <a:cs typeface="+mn-cs"/>
                        </a:rPr>
                        <a:t>ITC availed in respect of </a:t>
                      </a:r>
                      <a:r>
                        <a:rPr lang="en-US" sz="1400" b="1" dirty="0">
                          <a:solidFill>
                            <a:schemeClr val="dk1"/>
                          </a:solidFill>
                          <a:latin typeface="+mn-lt"/>
                          <a:ea typeface="+mn-ea"/>
                          <a:cs typeface="+mn-cs"/>
                        </a:rPr>
                        <a:t>inward supplies from SEZ</a:t>
                      </a:r>
                      <a:r>
                        <a:rPr lang="en-US" sz="1400" dirty="0">
                          <a:solidFill>
                            <a:schemeClr val="dk1"/>
                          </a:solidFill>
                          <a:latin typeface="+mn-lt"/>
                          <a:ea typeface="+mn-ea"/>
                          <a:cs typeface="+mn-cs"/>
                        </a:rPr>
                        <a:t>, which are not reflected in FORM GSTR-2B.</a:t>
                      </a:r>
                    </a:p>
                    <a:p>
                      <a:endParaRPr lang="en-US" sz="1400" dirty="0"/>
                    </a:p>
                  </a:txBody>
                  <a:tcPr/>
                </a:tc>
                <a:tc>
                  <a:txBody>
                    <a:bodyPr/>
                    <a:lstStyle/>
                    <a:p>
                      <a:pPr>
                        <a:buFont typeface="Arial" pitchFamily="34" charset="0"/>
                        <a:buChar char="•"/>
                      </a:pPr>
                      <a:r>
                        <a:rPr lang="en-US" sz="1400" dirty="0"/>
                        <a:t>ITC related</a:t>
                      </a:r>
                      <a:r>
                        <a:rPr lang="en-US" sz="1400" baseline="0" dirty="0"/>
                        <a:t> to the supplies from the SEZ units.</a:t>
                      </a:r>
                      <a:endParaRPr lang="en-US" sz="1400" dirty="0"/>
                    </a:p>
                  </a:txBody>
                  <a:tcPr/>
                </a:tc>
                <a:extLst>
                  <a:ext uri="{0D108BD9-81ED-4DB2-BD59-A6C34878D82A}">
                    <a16:rowId xmlns:a16="http://schemas.microsoft.com/office/drawing/2014/main" val="10004"/>
                  </a:ext>
                </a:extLst>
              </a:tr>
              <a:tr h="130871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No.5</a:t>
                      </a:r>
                    </a:p>
                    <a:p>
                      <a:endParaRPr lang="en-US" sz="14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dk1"/>
                          </a:solidFill>
                          <a:latin typeface="+mn-lt"/>
                          <a:ea typeface="+mn-ea"/>
                          <a:cs typeface="+mn-cs"/>
                        </a:rPr>
                        <a:t>Excess reversal of ITC in previous tax periods</a:t>
                      </a:r>
                      <a:r>
                        <a:rPr lang="en-US" sz="1400" dirty="0">
                          <a:solidFill>
                            <a:schemeClr val="dk1"/>
                          </a:solidFill>
                          <a:latin typeface="+mn-lt"/>
                          <a:ea typeface="+mn-ea"/>
                          <a:cs typeface="+mn-cs"/>
                        </a:rPr>
                        <a:t> which is being </a:t>
                      </a:r>
                      <a:r>
                        <a:rPr lang="en-US" sz="1400" b="1" dirty="0">
                          <a:solidFill>
                            <a:schemeClr val="dk1"/>
                          </a:solidFill>
                          <a:latin typeface="+mn-lt"/>
                          <a:ea typeface="+mn-ea"/>
                          <a:cs typeface="+mn-cs"/>
                        </a:rPr>
                        <a:t>reclaimed</a:t>
                      </a:r>
                      <a:r>
                        <a:rPr lang="en-US" sz="1400" dirty="0">
                          <a:solidFill>
                            <a:schemeClr val="dk1"/>
                          </a:solidFill>
                          <a:latin typeface="+mn-lt"/>
                          <a:ea typeface="+mn-ea"/>
                          <a:cs typeface="+mn-cs"/>
                        </a:rPr>
                        <a:t> in the </a:t>
                      </a:r>
                      <a:r>
                        <a:rPr lang="en-US" sz="1400" b="1" dirty="0">
                          <a:solidFill>
                            <a:schemeClr val="dk1"/>
                          </a:solidFill>
                          <a:latin typeface="+mn-lt"/>
                          <a:ea typeface="+mn-ea"/>
                          <a:cs typeface="+mn-cs"/>
                        </a:rPr>
                        <a:t>current tax period.</a:t>
                      </a:r>
                    </a:p>
                    <a:p>
                      <a:endParaRPr lang="en-US" sz="1400" dirty="0"/>
                    </a:p>
                  </a:txBody>
                  <a:tcPr/>
                </a:tc>
                <a:tc>
                  <a:txBody>
                    <a:bodyPr/>
                    <a:lstStyle/>
                    <a:p>
                      <a:pPr>
                        <a:buFont typeface="Arial" pitchFamily="34" charset="0"/>
                        <a:buChar char="•"/>
                      </a:pPr>
                      <a:r>
                        <a:rPr lang="en-US" sz="1400" dirty="0"/>
                        <a:t>ITC</a:t>
                      </a:r>
                      <a:r>
                        <a:rPr lang="en-US" sz="1400" baseline="0" dirty="0"/>
                        <a:t> is reversed in the previous tax periods but reclaimed in the current tax period, then select this option.</a:t>
                      </a:r>
                      <a:endParaRPr lang="en-US" sz="14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43998" cy="492443"/>
          </a:xfrm>
        </p:spPr>
        <p:txBody>
          <a:bodyPr/>
          <a:lstStyle/>
          <a:p>
            <a:br>
              <a:rPr lang="en-US" sz="1600" dirty="0"/>
            </a:br>
            <a:endParaRPr lang="en-US" sz="1600" dirty="0"/>
          </a:p>
        </p:txBody>
      </p:sp>
      <p:graphicFrame>
        <p:nvGraphicFramePr>
          <p:cNvPr id="4" name="Table 3"/>
          <p:cNvGraphicFramePr>
            <a:graphicFrameLocks noGrp="1"/>
          </p:cNvGraphicFramePr>
          <p:nvPr/>
        </p:nvGraphicFramePr>
        <p:xfrm>
          <a:off x="152400" y="1143000"/>
          <a:ext cx="11353800" cy="541020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val="20000"/>
                    </a:ext>
                  </a:extLst>
                </a:gridCol>
                <a:gridCol w="3675046">
                  <a:extLst>
                    <a:ext uri="{9D8B030D-6E8A-4147-A177-3AD203B41FA5}">
                      <a16:colId xmlns:a16="http://schemas.microsoft.com/office/drawing/2014/main" val="20001"/>
                    </a:ext>
                  </a:extLst>
                </a:gridCol>
                <a:gridCol w="5886048">
                  <a:extLst>
                    <a:ext uri="{9D8B030D-6E8A-4147-A177-3AD203B41FA5}">
                      <a16:colId xmlns:a16="http://schemas.microsoft.com/office/drawing/2014/main" val="20002"/>
                    </a:ext>
                  </a:extLst>
                </a:gridCol>
              </a:tblGrid>
              <a:tr h="574490">
                <a:tc>
                  <a:txBody>
                    <a:bodyPr/>
                    <a:lstStyle/>
                    <a:p>
                      <a:r>
                        <a:rPr lang="en-US" sz="1400" dirty="0"/>
                        <a:t>Reason No.</a:t>
                      </a:r>
                    </a:p>
                  </a:txBody>
                  <a:tcPr/>
                </a:tc>
                <a:tc>
                  <a:txBody>
                    <a:bodyPr/>
                    <a:lstStyle/>
                    <a:p>
                      <a:r>
                        <a:rPr lang="en-US" sz="1400" dirty="0"/>
                        <a:t>Reason Heading </a:t>
                      </a:r>
                    </a:p>
                  </a:txBody>
                  <a:tcPr/>
                </a:tc>
                <a:tc>
                  <a:txBody>
                    <a:bodyPr/>
                    <a:lstStyle/>
                    <a:p>
                      <a:r>
                        <a:rPr lang="en-US" sz="1400" dirty="0"/>
                        <a:t>Key Points</a:t>
                      </a:r>
                    </a:p>
                  </a:txBody>
                  <a:tcPr/>
                </a:tc>
                <a:extLst>
                  <a:ext uri="{0D108BD9-81ED-4DB2-BD59-A6C34878D82A}">
                    <a16:rowId xmlns:a16="http://schemas.microsoft.com/office/drawing/2014/main" val="10000"/>
                  </a:ext>
                </a:extLst>
              </a:tr>
              <a:tr h="1233905">
                <a:tc>
                  <a:txBody>
                    <a:bodyPr/>
                    <a:lstStyle/>
                    <a:p>
                      <a:r>
                        <a:rPr lang="en-US" sz="1400" dirty="0"/>
                        <a:t>Reason</a:t>
                      </a:r>
                      <a:r>
                        <a:rPr lang="en-US" sz="1400" baseline="0" dirty="0"/>
                        <a:t> No.6</a:t>
                      </a:r>
                    </a:p>
                    <a:p>
                      <a:endParaRPr lang="en-US" sz="1400" dirty="0"/>
                    </a:p>
                  </a:txBody>
                  <a:tcPr/>
                </a:tc>
                <a:tc>
                  <a:txBody>
                    <a:bodyPr/>
                    <a:lstStyle/>
                    <a:p>
                      <a:r>
                        <a:rPr lang="en-US" sz="1400" b="1" baseline="0" dirty="0"/>
                        <a:t>Re credit of ITC on payment made to supplier</a:t>
                      </a:r>
                      <a:r>
                        <a:rPr lang="en-US" sz="1400" baseline="0" dirty="0"/>
                        <a:t>, in respect of ITC reversed as per </a:t>
                      </a:r>
                      <a:r>
                        <a:rPr lang="en-US" sz="1400" b="1" baseline="0" dirty="0"/>
                        <a:t>Rule 37</a:t>
                      </a:r>
                      <a:r>
                        <a:rPr lang="en-US" sz="1400" baseline="0" dirty="0"/>
                        <a:t> in earlier tax period.</a:t>
                      </a:r>
                    </a:p>
                  </a:txBody>
                  <a:tcPr/>
                </a:tc>
                <a:tc>
                  <a:txBody>
                    <a:bodyPr/>
                    <a:lstStyle/>
                    <a:p>
                      <a:pPr>
                        <a:buFont typeface="Arial" pitchFamily="34" charset="0"/>
                        <a:buChar char="•"/>
                      </a:pPr>
                      <a:r>
                        <a:rPr lang="en-US" sz="1400" b="0" i="0" dirty="0">
                          <a:solidFill>
                            <a:schemeClr val="dk1"/>
                          </a:solidFill>
                          <a:latin typeface="+mn-lt"/>
                          <a:ea typeface="+mn-ea"/>
                          <a:cs typeface="+mn-cs"/>
                        </a:rPr>
                        <a:t>As per Rule 37 under GST Act prescribes the conditions for the reversal of input tax credit (ITC) on goods and/or services if full payment is not made within 180 days of the invoice’s issue </a:t>
                      </a:r>
                      <a:r>
                        <a:rPr lang="en-US" sz="1400" baseline="0" dirty="0"/>
                        <a:t>so select this reason.</a:t>
                      </a:r>
                      <a:r>
                        <a:rPr lang="en-US" sz="1400" b="0" i="0" dirty="0">
                          <a:solidFill>
                            <a:schemeClr val="dk1"/>
                          </a:solidFill>
                          <a:latin typeface="+mn-lt"/>
                          <a:ea typeface="+mn-ea"/>
                          <a:cs typeface="+mn-cs"/>
                        </a:rPr>
                        <a:t> ITC can be claimed again when the buyer pays the invoice in full</a:t>
                      </a:r>
                      <a:r>
                        <a:rPr lang="en-US" sz="1400" b="0" i="0" baseline="0" dirty="0">
                          <a:solidFill>
                            <a:schemeClr val="dk1"/>
                          </a:solidFill>
                          <a:latin typeface="+mn-lt"/>
                          <a:ea typeface="+mn-ea"/>
                          <a:cs typeface="+mn-cs"/>
                        </a:rPr>
                        <a:t> only if it </a:t>
                      </a:r>
                      <a:r>
                        <a:rPr lang="en-US" sz="1400" b="0" i="0" dirty="0">
                          <a:solidFill>
                            <a:schemeClr val="dk1"/>
                          </a:solidFill>
                          <a:latin typeface="+mn-lt"/>
                          <a:ea typeface="+mn-ea"/>
                          <a:cs typeface="+mn-cs"/>
                        </a:rPr>
                        <a:t>is not subject to the time limit of 180 days, as opposed to the initial provision.</a:t>
                      </a:r>
                      <a:endParaRPr lang="en-US" sz="1400" baseline="0" dirty="0"/>
                    </a:p>
                  </a:txBody>
                  <a:tcPr/>
                </a:tc>
                <a:extLst>
                  <a:ext uri="{0D108BD9-81ED-4DB2-BD59-A6C34878D82A}">
                    <a16:rowId xmlns:a16="http://schemas.microsoft.com/office/drawing/2014/main" val="10001"/>
                  </a:ext>
                </a:extLst>
              </a:tr>
              <a:tr h="1130248">
                <a:tc>
                  <a:txBody>
                    <a:bodyPr/>
                    <a:lstStyle/>
                    <a:p>
                      <a:r>
                        <a:rPr lang="en-US" sz="1400" dirty="0"/>
                        <a:t>Reason</a:t>
                      </a:r>
                      <a:r>
                        <a:rPr lang="en-US" sz="1400" baseline="0" dirty="0"/>
                        <a:t> No.7</a:t>
                      </a:r>
                    </a:p>
                  </a:txBody>
                  <a:tcPr/>
                </a:tc>
                <a:tc>
                  <a:txBody>
                    <a:bodyPr/>
                    <a:lstStyle/>
                    <a:p>
                      <a:pPr lvl="0"/>
                      <a:r>
                        <a:rPr lang="en-US" sz="1400" b="1" dirty="0">
                          <a:solidFill>
                            <a:schemeClr val="dk1"/>
                          </a:solidFill>
                          <a:latin typeface="+mn-lt"/>
                          <a:ea typeface="+mn-ea"/>
                          <a:cs typeface="+mn-cs"/>
                        </a:rPr>
                        <a:t>Re credit of ITC on filing of return by the supplier</a:t>
                      </a:r>
                      <a:r>
                        <a:rPr lang="en-US" sz="1400" dirty="0">
                          <a:solidFill>
                            <a:schemeClr val="dk1"/>
                          </a:solidFill>
                          <a:latin typeface="+mn-lt"/>
                          <a:ea typeface="+mn-ea"/>
                          <a:cs typeface="+mn-cs"/>
                        </a:rPr>
                        <a:t>, in respect of ITC reversed as per </a:t>
                      </a:r>
                      <a:r>
                        <a:rPr lang="en-US" sz="1400" b="1" dirty="0">
                          <a:solidFill>
                            <a:schemeClr val="dk1"/>
                          </a:solidFill>
                          <a:latin typeface="+mn-lt"/>
                          <a:ea typeface="+mn-ea"/>
                          <a:cs typeface="+mn-cs"/>
                        </a:rPr>
                        <a:t>Rule 37A i</a:t>
                      </a:r>
                      <a:r>
                        <a:rPr lang="en-US" sz="1400" dirty="0">
                          <a:solidFill>
                            <a:schemeClr val="dk1"/>
                          </a:solidFill>
                          <a:latin typeface="+mn-lt"/>
                          <a:ea typeface="+mn-ea"/>
                          <a:cs typeface="+mn-cs"/>
                        </a:rPr>
                        <a:t>n earlier tax period.</a:t>
                      </a:r>
                    </a:p>
                  </a:txBody>
                  <a:tcPr/>
                </a:tc>
                <a:tc>
                  <a:txBody>
                    <a:bodyPr/>
                    <a:lstStyle/>
                    <a:p>
                      <a:pPr>
                        <a:buFont typeface="Arial" pitchFamily="34" charset="0"/>
                        <a:buChar char="•"/>
                      </a:pPr>
                      <a:r>
                        <a:rPr lang="en-US" sz="1400" baseline="0" dirty="0"/>
                        <a:t>ITC reversed due to non-payment of tax by the supplier to the Government, but after the payment is made then we can claim the re-credit of ITC, so select this reason.</a:t>
                      </a:r>
                    </a:p>
                  </a:txBody>
                  <a:tcPr/>
                </a:tc>
                <a:extLst>
                  <a:ext uri="{0D108BD9-81ED-4DB2-BD59-A6C34878D82A}">
                    <a16:rowId xmlns:a16="http://schemas.microsoft.com/office/drawing/2014/main" val="10002"/>
                  </a:ext>
                </a:extLst>
              </a:tr>
              <a:tr h="100660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No.8</a:t>
                      </a:r>
                    </a:p>
                    <a:p>
                      <a:endParaRPr lang="en-US" sz="1400" dirty="0"/>
                    </a:p>
                  </a:txBody>
                  <a:tcPr/>
                </a:tc>
                <a:tc>
                  <a:txBody>
                    <a:bodyPr/>
                    <a:lstStyle/>
                    <a:p>
                      <a:pPr lvl="0"/>
                      <a:r>
                        <a:rPr lang="en-US" sz="1400" b="1" dirty="0">
                          <a:solidFill>
                            <a:schemeClr val="dk1"/>
                          </a:solidFill>
                          <a:latin typeface="+mn-lt"/>
                          <a:ea typeface="+mn-ea"/>
                          <a:cs typeface="+mn-cs"/>
                        </a:rPr>
                        <a:t>FORM GSTR-3B filed with incorrect details </a:t>
                      </a:r>
                      <a:r>
                        <a:rPr lang="en-US" sz="1400" dirty="0">
                          <a:solidFill>
                            <a:schemeClr val="dk1"/>
                          </a:solidFill>
                          <a:latin typeface="+mn-lt"/>
                          <a:ea typeface="+mn-ea"/>
                          <a:cs typeface="+mn-cs"/>
                        </a:rPr>
                        <a:t>and will be amended in next tax period (including typographical errors, etc.)</a:t>
                      </a:r>
                    </a:p>
                    <a:p>
                      <a:endParaRPr lang="en-US" sz="1400" baseline="0" dirty="0"/>
                    </a:p>
                  </a:txBody>
                  <a:tcPr/>
                </a:tc>
                <a:tc>
                  <a:txBody>
                    <a:bodyPr/>
                    <a:lstStyle/>
                    <a:p>
                      <a:pPr>
                        <a:buFont typeface="Arial" pitchFamily="34" charset="0"/>
                        <a:buChar char="•"/>
                      </a:pPr>
                      <a:r>
                        <a:rPr lang="en-US" sz="1400" dirty="0"/>
                        <a:t>Any rectification at</a:t>
                      </a:r>
                      <a:r>
                        <a:rPr lang="en-US" sz="1400" baseline="0" dirty="0"/>
                        <a:t> the time of filing of GSTR-3B in the previous returns and amended in the next GSTR-3B returns, so select this reason.</a:t>
                      </a:r>
                    </a:p>
                    <a:p>
                      <a:pPr>
                        <a:buFont typeface="Arial" pitchFamily="34" charset="0"/>
                        <a:buChar char="•"/>
                      </a:pPr>
                      <a:r>
                        <a:rPr lang="en-US" sz="1400" baseline="0" dirty="0"/>
                        <a:t>Typographical Errors </a:t>
                      </a:r>
                      <a:endParaRPr lang="en-US" sz="1400" dirty="0"/>
                    </a:p>
                  </a:txBody>
                  <a:tcPr/>
                </a:tc>
                <a:extLst>
                  <a:ext uri="{0D108BD9-81ED-4DB2-BD59-A6C34878D82A}">
                    <a16:rowId xmlns:a16="http://schemas.microsoft.com/office/drawing/2014/main" val="10003"/>
                  </a:ext>
                </a:extLst>
              </a:tr>
              <a:tr h="146495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Reason</a:t>
                      </a:r>
                      <a:r>
                        <a:rPr lang="en-US" sz="1400" baseline="0" dirty="0"/>
                        <a:t> No.9</a:t>
                      </a:r>
                    </a:p>
                    <a:p>
                      <a:endParaRPr lang="en-US" sz="1400" dirty="0"/>
                    </a:p>
                  </a:txBody>
                  <a:tcPr/>
                </a:tc>
                <a:tc>
                  <a:txBody>
                    <a:bodyPr/>
                    <a:lstStyle/>
                    <a:p>
                      <a:pPr lvl="0"/>
                      <a:r>
                        <a:rPr lang="en-US" sz="1400" b="1" dirty="0">
                          <a:solidFill>
                            <a:schemeClr val="dk1"/>
                          </a:solidFill>
                          <a:latin typeface="+mn-lt"/>
                          <a:ea typeface="+mn-ea"/>
                          <a:cs typeface="+mn-cs"/>
                        </a:rPr>
                        <a:t>Any other reasons (Please specify)</a:t>
                      </a:r>
                    </a:p>
                  </a:txBody>
                  <a:tcPr/>
                </a:tc>
                <a:tc>
                  <a:txBody>
                    <a:bodyPr/>
                    <a:lstStyle/>
                    <a:p>
                      <a:pPr>
                        <a:buFont typeface="Arial" pitchFamily="34" charset="0"/>
                        <a:buChar char="•"/>
                      </a:pPr>
                      <a:r>
                        <a:rPr lang="en-US" sz="1400" dirty="0"/>
                        <a:t>Any Payment made through</a:t>
                      </a:r>
                      <a:r>
                        <a:rPr lang="en-US" sz="1400" baseline="0" dirty="0"/>
                        <a:t> </a:t>
                      </a:r>
                      <a:r>
                        <a:rPr lang="en-US" sz="1400" b="1" baseline="0" dirty="0"/>
                        <a:t>DRC-03 </a:t>
                      </a:r>
                      <a:r>
                        <a:rPr lang="en-US" sz="1400" baseline="0" dirty="0"/>
                        <a:t>or any other reason apart from the above 7 reasons then select this option. Give the appropriate explanation for the same.</a:t>
                      </a:r>
                      <a:endParaRPr lang="en-US" sz="1400"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381000" y="152400"/>
            <a:ext cx="8686800" cy="461665"/>
          </a:xfrm>
          <a:prstGeom prst="rect">
            <a:avLst/>
          </a:prstGeom>
        </p:spPr>
        <p:txBody>
          <a:bodyPr wrap="square">
            <a:spAutoFit/>
          </a:bodyPr>
          <a:lstStyle/>
          <a:p>
            <a:r>
              <a:rPr lang="en-US" sz="2400" dirty="0">
                <a:solidFill>
                  <a:schemeClr val="bg1"/>
                </a:solidFill>
                <a:latin typeface="Cambria"/>
                <a:ea typeface="+mj-ea"/>
                <a:cs typeface="Cambria"/>
              </a:rPr>
              <a:t>Selection of Appropriate Reasons at the time of Filing of DRC-01C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 of PDF at the time of Filing of Reply </a:t>
            </a:r>
          </a:p>
        </p:txBody>
      </p:sp>
      <p:pic>
        <p:nvPicPr>
          <p:cNvPr id="4" name="Picture 3" descr="Screenshot 2024-01-23 194904.png"/>
          <p:cNvPicPr>
            <a:picLocks noChangeAspect="1"/>
          </p:cNvPicPr>
          <p:nvPr/>
        </p:nvPicPr>
        <p:blipFill>
          <a:blip r:embed="rId2" cstate="print"/>
          <a:stretch>
            <a:fillRect/>
          </a:stretch>
        </p:blipFill>
        <p:spPr>
          <a:xfrm>
            <a:off x="228600" y="990600"/>
            <a:ext cx="10744200" cy="541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Highlights of Form DRC-01C</a:t>
            </a:r>
          </a:p>
        </p:txBody>
      </p:sp>
      <p:sp>
        <p:nvSpPr>
          <p:cNvPr id="3" name="Text Placeholder 2"/>
          <p:cNvSpPr>
            <a:spLocks noGrp="1"/>
          </p:cNvSpPr>
          <p:nvPr>
            <p:ph type="body" idx="1"/>
          </p:nvPr>
        </p:nvSpPr>
        <p:spPr>
          <a:xfrm>
            <a:off x="304800" y="1053237"/>
            <a:ext cx="11496675" cy="5804763"/>
          </a:xfrm>
        </p:spPr>
        <p:txBody>
          <a:bodyPr/>
          <a:lstStyle/>
          <a:p>
            <a:pPr>
              <a:buFont typeface="Arial" pitchFamily="34" charset="0"/>
              <a:buChar char="•"/>
            </a:pPr>
            <a:r>
              <a:rPr lang="en-US" sz="2000" dirty="0"/>
              <a:t>On </a:t>
            </a:r>
            <a:r>
              <a:rPr lang="en-US" sz="2000" b="1" dirty="0"/>
              <a:t>4</a:t>
            </a:r>
            <a:r>
              <a:rPr lang="en-US" sz="2000" b="1" baseline="30000" dirty="0"/>
              <a:t>th</a:t>
            </a:r>
            <a:r>
              <a:rPr lang="en-US" sz="2000" b="1" dirty="0"/>
              <a:t> August 2023</a:t>
            </a:r>
            <a:r>
              <a:rPr lang="en-US" sz="2000" dirty="0"/>
              <a:t> the Government of India introduced </a:t>
            </a:r>
            <a:r>
              <a:rPr lang="en-US" sz="2000" b="1" dirty="0"/>
              <a:t>Rule 88D </a:t>
            </a:r>
            <a:r>
              <a:rPr lang="en-US" sz="2000" dirty="0"/>
              <a:t>to the Central Goods and Services Tax (CGST) Rules, 2017. The Form DRC-01C is a </a:t>
            </a:r>
            <a:r>
              <a:rPr lang="en-US" sz="2000" b="1" dirty="0"/>
              <a:t>System Generated Notice.</a:t>
            </a:r>
            <a:endParaRPr lang="en-US" sz="2000" dirty="0"/>
          </a:p>
          <a:p>
            <a:endParaRPr lang="en-US" sz="2000" dirty="0"/>
          </a:p>
          <a:p>
            <a:pPr>
              <a:buFont typeface="Arial" pitchFamily="34" charset="0"/>
              <a:buChar char="•"/>
            </a:pPr>
            <a:r>
              <a:rPr lang="en-US" sz="2000" dirty="0"/>
              <a:t>This rule allows automated notifications to be sent to taxpayers if there is any mismatch between ITC claimed in GSTR-3B and GSTR-2B. Generally </a:t>
            </a:r>
            <a:r>
              <a:rPr lang="en-US" sz="2000" b="1" dirty="0"/>
              <a:t>ITC claimed in GSTR-3B</a:t>
            </a:r>
            <a:r>
              <a:rPr lang="en-US" sz="2000" dirty="0"/>
              <a:t> is </a:t>
            </a:r>
            <a:r>
              <a:rPr lang="en-US" sz="2000" b="1" dirty="0"/>
              <a:t>more</a:t>
            </a:r>
            <a:r>
              <a:rPr lang="en-US" sz="2000" dirty="0"/>
              <a:t> than auto-populated </a:t>
            </a:r>
            <a:r>
              <a:rPr lang="en-US" sz="2000" b="1" dirty="0"/>
              <a:t>ITC in GSTR-2B then DRC-01C </a:t>
            </a:r>
            <a:r>
              <a:rPr lang="en-US" sz="2000" dirty="0"/>
              <a:t>is issued to taxpayer.</a:t>
            </a:r>
          </a:p>
          <a:p>
            <a:endParaRPr lang="en-US" sz="2000" dirty="0"/>
          </a:p>
          <a:p>
            <a:pPr>
              <a:buFont typeface="Arial" pitchFamily="34" charset="0"/>
              <a:buChar char="•"/>
            </a:pPr>
            <a:r>
              <a:rPr lang="en-US" sz="2000" dirty="0"/>
              <a:t>The Form DRC-01C is applicable for </a:t>
            </a:r>
            <a:r>
              <a:rPr lang="en-US" sz="2000" b="1" dirty="0"/>
              <a:t>regular taxpayers </a:t>
            </a:r>
            <a:r>
              <a:rPr lang="en-US" sz="2000" dirty="0"/>
              <a:t>including SEZ units, SEZ developers, Casual taxpayers and Composition scheme taxpayers. </a:t>
            </a:r>
          </a:p>
          <a:p>
            <a:endParaRPr lang="en-US" sz="2000" dirty="0"/>
          </a:p>
          <a:p>
            <a:pPr>
              <a:buFont typeface="Arial" pitchFamily="34" charset="0"/>
              <a:buChar char="•"/>
            </a:pPr>
            <a:r>
              <a:rPr lang="en-US" sz="2000" dirty="0"/>
              <a:t>The intimation of DRC-01C is intimated through </a:t>
            </a:r>
            <a:r>
              <a:rPr lang="en-US" sz="2000" b="1" dirty="0"/>
              <a:t>E-mail and SMS</a:t>
            </a:r>
            <a:r>
              <a:rPr lang="en-US" sz="2000" dirty="0"/>
              <a:t>.</a:t>
            </a:r>
          </a:p>
          <a:p>
            <a:endParaRPr lang="en-US" sz="2000" dirty="0"/>
          </a:p>
          <a:p>
            <a:pPr>
              <a:buFont typeface="Arial" pitchFamily="34" charset="0"/>
              <a:buChar char="•"/>
            </a:pPr>
            <a:r>
              <a:rPr lang="en-US" sz="2000" dirty="0"/>
              <a:t> The Form DRC-01C has two parts - </a:t>
            </a:r>
            <a:r>
              <a:rPr lang="en-US" sz="2000" b="1" dirty="0"/>
              <a:t>Part A(Intimation to Taxpayer) </a:t>
            </a:r>
            <a:r>
              <a:rPr lang="en-US" sz="2000" dirty="0"/>
              <a:t>and </a:t>
            </a:r>
            <a:r>
              <a:rPr lang="en-US" sz="2000" b="1" dirty="0"/>
              <a:t>Part B(Reply for the intimation issued in DRC-01C Part A).</a:t>
            </a:r>
          </a:p>
          <a:p>
            <a:pPr>
              <a:buFont typeface="Arial" pitchFamily="34" charset="0"/>
              <a:buChar char="•"/>
            </a:pPr>
            <a:endParaRPr lang="en-US" sz="2000" dirty="0"/>
          </a:p>
          <a:p>
            <a:pPr>
              <a:buFont typeface="Arial" pitchFamily="34" charset="0"/>
              <a:buChar char="•"/>
            </a:pPr>
            <a:r>
              <a:rPr lang="en-US" sz="2000" dirty="0"/>
              <a:t> The time limit to file DRC-01C is </a:t>
            </a:r>
            <a:r>
              <a:rPr lang="en-US" sz="2000" b="1" dirty="0"/>
              <a:t>within 7 Days </a:t>
            </a:r>
            <a:r>
              <a:rPr lang="en-US" sz="2000" dirty="0"/>
              <a:t>from the date of intimation. If not filed timely, then the taxpayer </a:t>
            </a:r>
            <a:r>
              <a:rPr lang="en-US" sz="2000" b="1" dirty="0"/>
              <a:t>cannot file GSTR 1/IFF for the subsequent period. </a:t>
            </a:r>
          </a:p>
          <a:p>
            <a:pPr>
              <a:buFont typeface="Arial" pitchFamily="34" charset="0"/>
              <a:buChar char="•"/>
            </a:pPr>
            <a:endParaRPr lang="en-US" sz="2000" dirty="0"/>
          </a:p>
          <a:p>
            <a:endParaRPr lang="en-US" sz="2000" dirty="0"/>
          </a:p>
          <a:p>
            <a:r>
              <a:rPr lang="en-US" dirty="0"/>
              <a:t>  </a:t>
            </a:r>
          </a:p>
          <a:p>
            <a:pPr>
              <a:buFont typeface="Arial" pitchFamily="34" charset="0"/>
              <a:buChar char="•"/>
            </a:pPr>
            <a:endParaRPr lang="en-US" dirty="0"/>
          </a:p>
          <a:p>
            <a:pPr>
              <a:buFont typeface="Arial" pitchFamily="34" charset="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7" y="179019"/>
            <a:ext cx="10043998" cy="553998"/>
          </a:xfrm>
        </p:spPr>
        <p:txBody>
          <a:bodyPr/>
          <a:lstStyle/>
          <a:p>
            <a:r>
              <a:rPr lang="en-US" dirty="0"/>
              <a:t>What if DRC-01C is not Filed ? Consequences</a:t>
            </a:r>
          </a:p>
        </p:txBody>
      </p:sp>
      <p:sp>
        <p:nvSpPr>
          <p:cNvPr id="3" name="Text Placeholder 2"/>
          <p:cNvSpPr>
            <a:spLocks noGrp="1"/>
          </p:cNvSpPr>
          <p:nvPr>
            <p:ph type="body" idx="1"/>
          </p:nvPr>
        </p:nvSpPr>
        <p:spPr>
          <a:xfrm>
            <a:off x="307340" y="1053237"/>
            <a:ext cx="11494135" cy="5499963"/>
          </a:xfrm>
        </p:spPr>
        <p:txBody>
          <a:bodyPr/>
          <a:lstStyle/>
          <a:p>
            <a:r>
              <a:rPr lang="en-US" sz="2400" dirty="0"/>
              <a:t>It may be noted that where any amount of the excess input tax credit remains to be unpaid after completion of a period of seven days and where</a:t>
            </a:r>
          </a:p>
          <a:p>
            <a:r>
              <a:rPr lang="en-US" sz="2400" dirty="0"/>
              <a:t> </a:t>
            </a:r>
          </a:p>
          <a:p>
            <a:pPr>
              <a:buFont typeface="Wingdings" pitchFamily="2" charset="2"/>
              <a:buChar char="Ø"/>
            </a:pPr>
            <a:r>
              <a:rPr lang="en-US" sz="2400" b="1" dirty="0"/>
              <a:t>no explanation or reason for the same is furnished by you </a:t>
            </a:r>
            <a:r>
              <a:rPr lang="en-US" sz="2400" dirty="0"/>
              <a:t>or </a:t>
            </a:r>
          </a:p>
          <a:p>
            <a:pPr>
              <a:buFont typeface="Wingdings" pitchFamily="2" charset="2"/>
              <a:buChar char="Ø"/>
            </a:pPr>
            <a:endParaRPr lang="en-US" sz="2400" b="1" dirty="0"/>
          </a:p>
          <a:p>
            <a:pPr>
              <a:buFont typeface="Wingdings" pitchFamily="2" charset="2"/>
              <a:buChar char="Ø"/>
            </a:pPr>
            <a:r>
              <a:rPr lang="en-US" sz="2400" b="1" dirty="0"/>
              <a:t>where the explanation or reason furnished by you is not found to be acceptable by the proper officer</a:t>
            </a:r>
            <a:r>
              <a:rPr lang="en-US" sz="2400" dirty="0"/>
              <a:t>, </a:t>
            </a:r>
          </a:p>
          <a:p>
            <a:pPr>
              <a:buFont typeface="Wingdings" pitchFamily="2" charset="2"/>
              <a:buChar char="Ø"/>
            </a:pPr>
            <a:endParaRPr lang="en-US" sz="2400" dirty="0"/>
          </a:p>
          <a:p>
            <a:pPr>
              <a:buFont typeface="Wingdings" pitchFamily="2" charset="2"/>
              <a:buChar char="Ø"/>
            </a:pPr>
            <a:r>
              <a:rPr lang="en-US" sz="2400" dirty="0"/>
              <a:t>the said </a:t>
            </a:r>
            <a:r>
              <a:rPr lang="en-US" sz="2400" b="1" dirty="0"/>
              <a:t>amount </a:t>
            </a:r>
            <a:r>
              <a:rPr lang="en-US" sz="2400" dirty="0"/>
              <a:t>shall be liable to be </a:t>
            </a:r>
            <a:r>
              <a:rPr lang="en-US" sz="2400" b="1" dirty="0"/>
              <a:t>demanded</a:t>
            </a:r>
            <a:r>
              <a:rPr lang="en-US" sz="2400" dirty="0"/>
              <a:t> in accordance with the provisions of </a:t>
            </a:r>
            <a:r>
              <a:rPr lang="en-US" sz="2400" b="1" dirty="0"/>
              <a:t>section 73 </a:t>
            </a:r>
            <a:r>
              <a:rPr lang="en-US" sz="2400" dirty="0"/>
              <a:t>or </a:t>
            </a:r>
            <a:r>
              <a:rPr lang="en-US" sz="2400" b="1" dirty="0"/>
              <a:t>section 74</a:t>
            </a:r>
            <a:r>
              <a:rPr lang="en-US" sz="2400" dirty="0"/>
              <a:t>, as the case may be, of the CGST Act,2017.</a:t>
            </a:r>
          </a:p>
          <a:p>
            <a:endParaRPr lang="en-US" sz="2400" dirty="0"/>
          </a:p>
          <a:p>
            <a:pPr>
              <a:buFont typeface="Wingdings" pitchFamily="2" charset="2"/>
              <a:buChar char="Ø"/>
            </a:pPr>
            <a:r>
              <a:rPr lang="en-US" sz="2400" b="1" dirty="0"/>
              <a:t>Interest u/s 50 of the CGST Act, 2017 </a:t>
            </a:r>
            <a:r>
              <a:rPr lang="en-US" sz="2400" dirty="0"/>
              <a:t>on the excess ITC claimed as mentioned in the DRC-01C Part A.</a:t>
            </a:r>
          </a:p>
          <a:p>
            <a:endParaRPr lang="en-US" sz="2400" dirty="0"/>
          </a:p>
          <a:p>
            <a:br>
              <a:rPr lang="en-US" dirty="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043998" cy="430887"/>
          </a:xfrm>
        </p:spPr>
        <p:txBody>
          <a:bodyPr/>
          <a:lstStyle/>
          <a:p>
            <a:r>
              <a:rPr lang="en-US" sz="2800" dirty="0"/>
              <a:t>Highlights of Section 73 and Section 74 of CGST Act, 2017</a:t>
            </a:r>
          </a:p>
        </p:txBody>
      </p:sp>
      <p:sp>
        <p:nvSpPr>
          <p:cNvPr id="3" name="Text Placeholder 2"/>
          <p:cNvSpPr>
            <a:spLocks noGrp="1"/>
          </p:cNvSpPr>
          <p:nvPr>
            <p:ph type="body" idx="1"/>
          </p:nvPr>
        </p:nvSpPr>
        <p:spPr>
          <a:xfrm>
            <a:off x="307340" y="1053236"/>
            <a:ext cx="11494135" cy="5232202"/>
          </a:xfrm>
        </p:spPr>
        <p:txBody>
          <a:bodyPr/>
          <a:lstStyle/>
          <a:p>
            <a:r>
              <a:rPr lang="en-US" sz="2000" b="1" u="sng" dirty="0"/>
              <a:t>Section 73:</a:t>
            </a:r>
            <a:r>
              <a:rPr lang="en-US" sz="2000" b="1" dirty="0"/>
              <a:t> </a:t>
            </a:r>
            <a:r>
              <a:rPr lang="en-US" sz="2000" dirty="0"/>
              <a:t>Where it appears to the </a:t>
            </a:r>
            <a:r>
              <a:rPr lang="en-US" sz="2000" b="1" dirty="0"/>
              <a:t>proper officer </a:t>
            </a:r>
            <a:r>
              <a:rPr lang="en-US" sz="2000" dirty="0"/>
              <a:t>that any tax has not been paid or short paid or erroneously refunded, or where </a:t>
            </a:r>
            <a:r>
              <a:rPr lang="en-US" sz="2000" b="1" dirty="0"/>
              <a:t>input tax credit has been wrongly availed or utilised</a:t>
            </a:r>
            <a:r>
              <a:rPr lang="en-US" sz="2000" dirty="0"/>
              <a:t> for any reason, </a:t>
            </a:r>
            <a:r>
              <a:rPr lang="en-US" sz="2000" b="1" dirty="0"/>
              <a:t>other than the reason of fraud</a:t>
            </a:r>
            <a:r>
              <a:rPr lang="en-US" sz="2000" dirty="0"/>
              <a:t> or </a:t>
            </a:r>
            <a:r>
              <a:rPr lang="en-US" sz="2000" b="1" dirty="0"/>
              <a:t>any wilful-misstatement or suppression of facts </a:t>
            </a:r>
            <a:r>
              <a:rPr lang="en-US" sz="2000" dirty="0"/>
              <a:t>to evade tax, he shall </a:t>
            </a:r>
            <a:r>
              <a:rPr lang="en-US" sz="2000" b="1" dirty="0"/>
              <a:t>serve notice </a:t>
            </a:r>
            <a:r>
              <a:rPr lang="en-US" sz="2000" dirty="0"/>
              <a:t>on the person chargeable with tax which has not been so paid or which has been so short paid or to whom the refund has erroneously been made, or who has wrongly availed or utilised input tax credit, requiring him to </a:t>
            </a:r>
            <a:r>
              <a:rPr lang="en-US" sz="2000" b="1" dirty="0"/>
              <a:t>show cause </a:t>
            </a:r>
            <a:r>
              <a:rPr lang="en-US" sz="2000" dirty="0"/>
              <a:t>as to why he should not pay the amount specified in the notice along with </a:t>
            </a:r>
            <a:r>
              <a:rPr lang="en-US" sz="2000" b="1" dirty="0"/>
              <a:t>interest payable </a:t>
            </a:r>
            <a:r>
              <a:rPr lang="en-US" sz="2000" dirty="0"/>
              <a:t>thereon under section 50  and a </a:t>
            </a:r>
            <a:r>
              <a:rPr lang="en-US" sz="2000" b="1" dirty="0"/>
              <a:t>penalty</a:t>
            </a:r>
            <a:r>
              <a:rPr lang="en-US" sz="2000" dirty="0"/>
              <a:t> leviable under the provisions of this Act or the rules made thereunder. </a:t>
            </a:r>
          </a:p>
          <a:p>
            <a:endParaRPr lang="en-US" sz="2000" dirty="0"/>
          </a:p>
          <a:p>
            <a:endParaRPr lang="en-US" sz="2000" dirty="0"/>
          </a:p>
          <a:p>
            <a:r>
              <a:rPr lang="en-US" sz="2000" b="1" u="sng" dirty="0"/>
              <a:t>Section 74:</a:t>
            </a:r>
            <a:r>
              <a:rPr lang="en-US" sz="2000" b="1" dirty="0"/>
              <a:t> </a:t>
            </a:r>
            <a:r>
              <a:rPr lang="en-US" sz="2000" dirty="0"/>
              <a:t>Where it appears to the proper officer that any tax has not been paid or short paid or erroneously refunded or where </a:t>
            </a:r>
            <a:r>
              <a:rPr lang="en-US" sz="2000" b="1" dirty="0"/>
              <a:t>input tax credit has been wrongly availed or utilised by reason of fraud, or any wilful-misstatement or suppression of facts to evade tax</a:t>
            </a:r>
            <a:r>
              <a:rPr lang="en-US" sz="2000" dirty="0"/>
              <a:t>, he shall </a:t>
            </a:r>
            <a:r>
              <a:rPr lang="en-US" sz="2000" b="1" dirty="0"/>
              <a:t>serve notice </a:t>
            </a:r>
            <a:r>
              <a:rPr lang="en-US" sz="2000" dirty="0"/>
              <a:t>on the person chargeable with tax which has not been so paid or which has been so short paid or to whom the refund has erroneously been made, or who has wrongly availed or utilised input tax credit, requiring him to </a:t>
            </a:r>
            <a:r>
              <a:rPr lang="en-US" sz="2000" b="1" dirty="0"/>
              <a:t>show cause </a:t>
            </a:r>
            <a:r>
              <a:rPr lang="en-US" sz="2000" dirty="0"/>
              <a:t>as to why he should not pay the amount specified in the notice along with </a:t>
            </a:r>
            <a:r>
              <a:rPr lang="en-US" sz="2000" b="1" dirty="0"/>
              <a:t>interest payable </a:t>
            </a:r>
            <a:r>
              <a:rPr lang="en-US" sz="2000" dirty="0"/>
              <a:t>thereon under </a:t>
            </a:r>
            <a:r>
              <a:rPr lang="en-US" sz="2000" b="1" dirty="0"/>
              <a:t>section 50</a:t>
            </a:r>
            <a:r>
              <a:rPr lang="en-US" sz="2000" dirty="0"/>
              <a:t> and a </a:t>
            </a:r>
            <a:r>
              <a:rPr lang="en-US" sz="2000" b="1" dirty="0"/>
              <a:t>penalty </a:t>
            </a:r>
            <a:r>
              <a:rPr lang="en-US" sz="2000" dirty="0"/>
              <a:t>equivalent to the tax specified in the notice.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75056" y="1767839"/>
            <a:ext cx="5496210" cy="1361472"/>
          </a:xfrm>
          <a:prstGeom prst="rect">
            <a:avLst/>
          </a:prstGeom>
        </p:spPr>
      </p:pic>
      <p:sp>
        <p:nvSpPr>
          <p:cNvPr id="4" name="object 4"/>
          <p:cNvSpPr txBox="1"/>
          <p:nvPr/>
        </p:nvSpPr>
        <p:spPr>
          <a:xfrm>
            <a:off x="2895601" y="3360242"/>
            <a:ext cx="7864982" cy="1897955"/>
          </a:xfrm>
          <a:prstGeom prst="rect">
            <a:avLst/>
          </a:prstGeom>
        </p:spPr>
        <p:txBody>
          <a:bodyPr vert="horz" wrap="square" lIns="0" tIns="12700" rIns="0" bIns="0" rtlCol="0">
            <a:spAutoFit/>
          </a:bodyPr>
          <a:lstStyle/>
          <a:p>
            <a:pPr marL="3810" algn="ctr">
              <a:lnSpc>
                <a:spcPct val="100000"/>
              </a:lnSpc>
              <a:spcBef>
                <a:spcPts val="100"/>
              </a:spcBef>
            </a:pPr>
            <a:r>
              <a:rPr sz="3000" b="1" i="1" dirty="0">
                <a:latin typeface="Cambria"/>
                <a:cs typeface="Cambria"/>
              </a:rPr>
              <a:t>For</a:t>
            </a:r>
            <a:r>
              <a:rPr sz="3000" b="1" i="1" spc="-95" dirty="0">
                <a:latin typeface="Cambria"/>
                <a:cs typeface="Cambria"/>
              </a:rPr>
              <a:t> </a:t>
            </a:r>
            <a:r>
              <a:rPr sz="3000" b="1" i="1" dirty="0">
                <a:latin typeface="Cambria"/>
                <a:cs typeface="Cambria"/>
              </a:rPr>
              <a:t>a</a:t>
            </a:r>
            <a:r>
              <a:rPr lang="en-US" sz="3000" b="1" i="1" dirty="0">
                <a:latin typeface="Cambria"/>
                <a:cs typeface="Cambria"/>
              </a:rPr>
              <a:t>n</a:t>
            </a:r>
            <a:r>
              <a:rPr sz="3000" b="1" i="1" dirty="0">
                <a:latin typeface="Cambria"/>
                <a:cs typeface="Cambria"/>
              </a:rPr>
              <a:t>y</a:t>
            </a:r>
            <a:r>
              <a:rPr sz="3000" b="1" i="1" spc="-95" dirty="0">
                <a:latin typeface="Cambria"/>
                <a:cs typeface="Cambria"/>
              </a:rPr>
              <a:t> </a:t>
            </a:r>
            <a:r>
              <a:rPr sz="3000" b="1" i="1" spc="-10" dirty="0">
                <a:latin typeface="Cambria"/>
                <a:cs typeface="Cambria"/>
              </a:rPr>
              <a:t>clarification</a:t>
            </a:r>
            <a:endParaRPr lang="en-US" sz="3000" b="1" i="1" spc="-10" dirty="0">
              <a:latin typeface="Cambria"/>
              <a:cs typeface="Cambria"/>
            </a:endParaRPr>
          </a:p>
          <a:p>
            <a:pPr marL="3810" algn="ctr">
              <a:lnSpc>
                <a:spcPct val="100000"/>
              </a:lnSpc>
              <a:spcBef>
                <a:spcPts val="100"/>
              </a:spcBef>
            </a:pPr>
            <a:r>
              <a:rPr lang="en-US" sz="3000" b="1" i="1" spc="-10" dirty="0">
                <a:latin typeface="Cambria"/>
                <a:cs typeface="Cambria"/>
              </a:rPr>
              <a:t>Contact : +91-8697266146</a:t>
            </a:r>
          </a:p>
          <a:p>
            <a:pPr marL="3810" algn="ctr">
              <a:lnSpc>
                <a:spcPct val="100000"/>
              </a:lnSpc>
              <a:spcBef>
                <a:spcPts val="100"/>
              </a:spcBef>
            </a:pPr>
            <a:r>
              <a:rPr lang="en-US" sz="3000" b="1" i="1" spc="-10" dirty="0">
                <a:latin typeface="Cambria"/>
                <a:cs typeface="Cambria"/>
              </a:rPr>
              <a:t>Email : carohitprasad@gmail.com</a:t>
            </a:r>
          </a:p>
          <a:p>
            <a:pPr marL="3810" algn="ctr">
              <a:lnSpc>
                <a:spcPct val="100000"/>
              </a:lnSpc>
              <a:spcBef>
                <a:spcPts val="100"/>
              </a:spcBef>
            </a:pPr>
            <a:endParaRPr sz="3000" dirty="0">
              <a:latin typeface="Cambria"/>
              <a:cs typeface="Cambria"/>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pPr marL="38100">
                <a:lnSpc>
                  <a:spcPct val="100000"/>
                </a:lnSpc>
                <a:spcBef>
                  <a:spcPts val="15"/>
                </a:spcBef>
              </a:pPr>
              <a:t>22</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7" y="179019"/>
            <a:ext cx="10043998" cy="430887"/>
          </a:xfrm>
        </p:spPr>
        <p:txBody>
          <a:bodyPr/>
          <a:lstStyle/>
          <a:p>
            <a:r>
              <a:rPr lang="en-US" sz="2800" dirty="0"/>
              <a:t>How the ITC figures being computed for GSTR-3B &amp; GSTR-2B</a:t>
            </a:r>
          </a:p>
        </p:txBody>
      </p:sp>
      <p:sp>
        <p:nvSpPr>
          <p:cNvPr id="3" name="Text Placeholder 2"/>
          <p:cNvSpPr>
            <a:spLocks noGrp="1"/>
          </p:cNvSpPr>
          <p:nvPr>
            <p:ph type="body" idx="1"/>
          </p:nvPr>
        </p:nvSpPr>
        <p:spPr>
          <a:xfrm>
            <a:off x="307340" y="1053236"/>
            <a:ext cx="11494135" cy="5539978"/>
          </a:xfrm>
        </p:spPr>
        <p:txBody>
          <a:bodyPr/>
          <a:lstStyle/>
          <a:p>
            <a:pPr>
              <a:buFont typeface="Arial" pitchFamily="34" charset="0"/>
              <a:buChar char="•"/>
            </a:pPr>
            <a:r>
              <a:rPr lang="en-US" sz="2400" dirty="0"/>
              <a:t>The </a:t>
            </a:r>
            <a:r>
              <a:rPr lang="en-US" sz="2400" b="1" dirty="0"/>
              <a:t>GSTR 3B value arrived </a:t>
            </a:r>
            <a:r>
              <a:rPr lang="en-US" sz="2400" dirty="0"/>
              <a:t>by </a:t>
            </a:r>
            <a:r>
              <a:rPr lang="en-US" sz="2400" b="1" dirty="0"/>
              <a:t>summing up all the tax amounts </a:t>
            </a:r>
            <a:r>
              <a:rPr lang="en-US" sz="2400" dirty="0"/>
              <a:t>(IGST, CGST, SGST &amp; CESS) entered in the following </a:t>
            </a:r>
            <a:r>
              <a:rPr lang="en-US" sz="2400" b="1" dirty="0"/>
              <a:t>(Table 4 of GSTR-3B)</a:t>
            </a:r>
            <a:r>
              <a:rPr lang="en-US" sz="2400" dirty="0"/>
              <a:t>. The figures can be cross checked in GST Portal by these steps :-</a:t>
            </a:r>
          </a:p>
          <a:p>
            <a:endParaRPr lang="en-US" sz="2400" dirty="0"/>
          </a:p>
          <a:p>
            <a:pPr marL="457200" indent="-457200">
              <a:buFont typeface="Wingdings" pitchFamily="2" charset="2"/>
              <a:buChar char="Ø"/>
            </a:pPr>
            <a:r>
              <a:rPr lang="en-US" sz="2400" dirty="0"/>
              <a:t>Go to </a:t>
            </a:r>
            <a:r>
              <a:rPr lang="en-US" sz="2400" dirty="0">
                <a:sym typeface="Wingdings" pitchFamily="2" charset="2"/>
              </a:rPr>
              <a:t></a:t>
            </a:r>
            <a:r>
              <a:rPr lang="en-US" sz="2400" dirty="0"/>
              <a:t> Services</a:t>
            </a:r>
          </a:p>
          <a:p>
            <a:pPr marL="457200" indent="-457200"/>
            <a:endParaRPr lang="en-US" sz="2400" dirty="0"/>
          </a:p>
          <a:p>
            <a:pPr marL="457200" indent="-457200">
              <a:buFont typeface="Wingdings" pitchFamily="2" charset="2"/>
              <a:buChar char="Ø"/>
            </a:pPr>
            <a:r>
              <a:rPr lang="en-US" sz="2400" dirty="0"/>
              <a:t>Go to </a:t>
            </a:r>
            <a:r>
              <a:rPr lang="en-US" sz="2400" dirty="0">
                <a:sym typeface="Wingdings" pitchFamily="2" charset="2"/>
              </a:rPr>
              <a:t></a:t>
            </a:r>
            <a:r>
              <a:rPr lang="en-US" sz="2400" dirty="0"/>
              <a:t> Returns Tab</a:t>
            </a:r>
          </a:p>
          <a:p>
            <a:pPr marL="457200" indent="-457200"/>
            <a:endParaRPr lang="en-US" sz="2400" dirty="0"/>
          </a:p>
          <a:p>
            <a:pPr marL="457200" indent="-457200">
              <a:buFont typeface="Wingdings" pitchFamily="2" charset="2"/>
              <a:buChar char="Ø"/>
            </a:pPr>
            <a:r>
              <a:rPr lang="en-US" sz="2400" dirty="0"/>
              <a:t>Then Select the Option </a:t>
            </a:r>
            <a:r>
              <a:rPr lang="en-US" sz="2400" dirty="0">
                <a:sym typeface="Wingdings" pitchFamily="2" charset="2"/>
              </a:rPr>
              <a:t></a:t>
            </a:r>
            <a:r>
              <a:rPr lang="en-US" sz="2400" dirty="0"/>
              <a:t> “ </a:t>
            </a:r>
            <a:r>
              <a:rPr lang="en-US" sz="2400" b="1" dirty="0"/>
              <a:t>Tax Liabilities &amp; ITC Comparison”</a:t>
            </a:r>
          </a:p>
          <a:p>
            <a:endParaRPr lang="en-US" sz="2400" i="1" dirty="0"/>
          </a:p>
          <a:p>
            <a:endParaRPr lang="en-US" sz="2400" i="1" dirty="0"/>
          </a:p>
          <a:p>
            <a:pPr>
              <a:buFont typeface="Arial" pitchFamily="34" charset="0"/>
              <a:buChar char="•"/>
            </a:pPr>
            <a:r>
              <a:rPr lang="en-US" sz="2400" dirty="0"/>
              <a:t>The </a:t>
            </a:r>
            <a:r>
              <a:rPr lang="en-US" sz="2400" b="1" dirty="0"/>
              <a:t>GSTR 2B value arrived </a:t>
            </a:r>
            <a:r>
              <a:rPr lang="en-US" sz="2400" dirty="0"/>
              <a:t>by summing up all the tax amounts (IGST, CGST, SGST &amp; CESS) auto populated in GSTR 2B (</a:t>
            </a:r>
            <a:r>
              <a:rPr lang="en-US" sz="2400" b="1" dirty="0"/>
              <a:t>Refer “ITC Available” sheet from the GSTR 2B </a:t>
            </a:r>
            <a:r>
              <a:rPr lang="en-US" sz="2400" dirty="0"/>
              <a:t>downloaded from the portal).</a:t>
            </a:r>
            <a:endParaRPr lang="en-US" sz="2400" i="1" dirty="0"/>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88D of CGST Rules, 2017</a:t>
            </a:r>
          </a:p>
        </p:txBody>
      </p:sp>
      <p:pic>
        <p:nvPicPr>
          <p:cNvPr id="4" name="Picture 3" descr="Screenshot 2024-03-15 112249.png"/>
          <p:cNvPicPr>
            <a:picLocks noChangeAspect="1"/>
          </p:cNvPicPr>
          <p:nvPr/>
        </p:nvPicPr>
        <p:blipFill>
          <a:blip r:embed="rId2" cstate="print"/>
          <a:stretch>
            <a:fillRect/>
          </a:stretch>
        </p:blipFill>
        <p:spPr>
          <a:xfrm>
            <a:off x="152400" y="1295400"/>
            <a:ext cx="10210800" cy="502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File Form DRC-01C PART B?</a:t>
            </a:r>
          </a:p>
        </p:txBody>
      </p:sp>
      <p:pic>
        <p:nvPicPr>
          <p:cNvPr id="5" name="Picture 4" descr="1.png"/>
          <p:cNvPicPr>
            <a:picLocks noChangeAspect="1"/>
          </p:cNvPicPr>
          <p:nvPr/>
        </p:nvPicPr>
        <p:blipFill>
          <a:blip r:embed="rId2" cstate="print"/>
          <a:stretch>
            <a:fillRect/>
          </a:stretch>
        </p:blipFill>
        <p:spPr>
          <a:xfrm>
            <a:off x="2072290" y="1211387"/>
            <a:ext cx="8824309" cy="49608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Option : ITC Mismatch – DRC-01C</a:t>
            </a:r>
          </a:p>
        </p:txBody>
      </p:sp>
      <p:pic>
        <p:nvPicPr>
          <p:cNvPr id="4" name="Picture 3" descr="2.png"/>
          <p:cNvPicPr>
            <a:picLocks noChangeAspect="1"/>
          </p:cNvPicPr>
          <p:nvPr/>
        </p:nvPicPr>
        <p:blipFill>
          <a:blip r:embed="rId2" cstate="print"/>
          <a:stretch>
            <a:fillRect/>
          </a:stretch>
        </p:blipFill>
        <p:spPr>
          <a:xfrm>
            <a:off x="1295400" y="1219200"/>
            <a:ext cx="10134600" cy="5486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Option : Reference Number</a:t>
            </a:r>
          </a:p>
        </p:txBody>
      </p:sp>
      <p:pic>
        <p:nvPicPr>
          <p:cNvPr id="4" name="Picture 3" descr="Screenshot 2024-01-23 194904.png"/>
          <p:cNvPicPr>
            <a:picLocks noChangeAspect="1"/>
          </p:cNvPicPr>
          <p:nvPr/>
        </p:nvPicPr>
        <p:blipFill>
          <a:blip r:embed="rId2" cstate="print"/>
          <a:stretch>
            <a:fillRect/>
          </a:stretch>
        </p:blipFill>
        <p:spPr>
          <a:xfrm>
            <a:off x="381000" y="1524000"/>
            <a:ext cx="9753600" cy="411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Option : Return Period</a:t>
            </a:r>
          </a:p>
        </p:txBody>
      </p:sp>
      <p:pic>
        <p:nvPicPr>
          <p:cNvPr id="4" name="Picture 3" descr="4.png"/>
          <p:cNvPicPr>
            <a:picLocks noChangeAspect="1"/>
          </p:cNvPicPr>
          <p:nvPr/>
        </p:nvPicPr>
        <p:blipFill>
          <a:blip r:embed="rId2" cstate="print"/>
          <a:stretch>
            <a:fillRect/>
          </a:stretch>
        </p:blipFill>
        <p:spPr>
          <a:xfrm>
            <a:off x="1447800" y="1638144"/>
            <a:ext cx="9753600" cy="44578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Option : Status</a:t>
            </a:r>
          </a:p>
        </p:txBody>
      </p:sp>
      <p:pic>
        <p:nvPicPr>
          <p:cNvPr id="4" name="Picture 3" descr="Screenshot 2024-01-23 194904.png"/>
          <p:cNvPicPr>
            <a:picLocks noChangeAspect="1"/>
          </p:cNvPicPr>
          <p:nvPr/>
        </p:nvPicPr>
        <p:blipFill>
          <a:blip r:embed="rId2" cstate="print"/>
          <a:stretch>
            <a:fillRect/>
          </a:stretch>
        </p:blipFill>
        <p:spPr>
          <a:xfrm>
            <a:off x="228600" y="1066800"/>
            <a:ext cx="10515600" cy="5029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E6E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1542</Words>
  <Application>Microsoft Office PowerPoint</Application>
  <PresentationFormat>Widescreen</PresentationFormat>
  <Paragraphs>116</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Arial</vt:lpstr>
      <vt:lpstr>Calibri</vt:lpstr>
      <vt:lpstr>Cambria</vt:lpstr>
      <vt:lpstr>Times New Roman</vt:lpstr>
      <vt:lpstr>Wingdings</vt:lpstr>
      <vt:lpstr>Office Theme</vt:lpstr>
      <vt:lpstr>Decoding GST System Generated Notices DRC-01C   </vt:lpstr>
      <vt:lpstr>Key Highlights of Form DRC-01C</vt:lpstr>
      <vt:lpstr>How the ITC figures being computed for GSTR-3B &amp; GSTR-2B</vt:lpstr>
      <vt:lpstr>Rule 88D of CGST Rules, 2017</vt:lpstr>
      <vt:lpstr>How Can I File Form DRC-01C PART B?</vt:lpstr>
      <vt:lpstr>Select the Option : ITC Mismatch – DRC-01C</vt:lpstr>
      <vt:lpstr>Select Option : Reference Number</vt:lpstr>
      <vt:lpstr>Select Option : Return Period</vt:lpstr>
      <vt:lpstr>Select Option : Status</vt:lpstr>
      <vt:lpstr>DRC-01C – Part A : Intimation to Taxpayer </vt:lpstr>
      <vt:lpstr>DRC-01 C Part B : Reply for the intimation issued in DRC-01C Part A </vt:lpstr>
      <vt:lpstr>Preview of Draft DRC-01C – Part A</vt:lpstr>
      <vt:lpstr>Select the Correct ARN :- </vt:lpstr>
      <vt:lpstr>Select the Appropriate Payment Amount</vt:lpstr>
      <vt:lpstr>DRC-01C Successfully Filed</vt:lpstr>
      <vt:lpstr>Reasons for Mismatch of ITC in GSTR-3B VS GSTR-2B</vt:lpstr>
      <vt:lpstr>Selection of Appropriate Reasons at the time of Filing of DRC-01C</vt:lpstr>
      <vt:lpstr> </vt:lpstr>
      <vt:lpstr>Attachment of PDF at the time of Filing of Reply </vt:lpstr>
      <vt:lpstr>What if DRC-01C is not Filed ? Consequences</vt:lpstr>
      <vt:lpstr>Highlights of Section 73 and Section 74 of CGST Act, 2017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GSTR-9C – Issues and Solutions</dc:title>
  <dc:creator>User User</dc:creator>
  <cp:lastModifiedBy>User User</cp:lastModifiedBy>
  <cp:revision>200</cp:revision>
  <dcterms:created xsi:type="dcterms:W3CDTF">2023-11-04T04:52:09Z</dcterms:created>
  <dcterms:modified xsi:type="dcterms:W3CDTF">2024-04-22T16:36:19Z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2023-11-03T00:00:00Z</vt:filetime>
  </property>
  <property fmtid="{D5CDD505-2E9C-101B-9397-08002B2CF9AE}" pid="3" name="Creator">
    <vt:lpwstr>Microsoft® PowerPoint® 2016</vt:lpwstr>
  </property>
  <property fmtid="{D5CDD505-2E9C-101B-9397-08002B2CF9AE}" pid="4" name="LastSaved">
    <vt:filetime>2023-11-04T00:00:00Z</vt:filetime>
  </property>
  <property fmtid="{D5CDD505-2E9C-101B-9397-08002B2CF9AE}" pid="5" name="Producer">
    <vt:lpwstr>www.ilovepdf.com</vt:lpwstr>
  </property>
</Properties>
</file>